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92" r:id="rId2"/>
    <p:sldId id="288" r:id="rId3"/>
    <p:sldId id="326" r:id="rId4"/>
    <p:sldId id="289" r:id="rId5"/>
    <p:sldId id="290" r:id="rId6"/>
    <p:sldId id="291" r:id="rId7"/>
    <p:sldId id="314" r:id="rId8"/>
    <p:sldId id="298" r:id="rId9"/>
    <p:sldId id="297" r:id="rId10"/>
    <p:sldId id="325" r:id="rId11"/>
    <p:sldId id="308" r:id="rId12"/>
    <p:sldId id="267" r:id="rId13"/>
    <p:sldId id="321" r:id="rId14"/>
    <p:sldId id="307" r:id="rId15"/>
    <p:sldId id="324" r:id="rId16"/>
    <p:sldId id="323" r:id="rId17"/>
    <p:sldId id="269" r:id="rId18"/>
    <p:sldId id="286" r:id="rId19"/>
    <p:sldId id="29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420A"/>
    <a:srgbClr val="D8281A"/>
    <a:srgbClr val="FF5E31"/>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21" autoAdjust="0"/>
    <p:restoredTop sz="66986" autoAdjust="0"/>
  </p:normalViewPr>
  <p:slideViewPr>
    <p:cSldViewPr snapToGrid="0" snapToObjects="1">
      <p:cViewPr varScale="1">
        <p:scale>
          <a:sx n="94" d="100"/>
          <a:sy n="94" d="100"/>
        </p:scale>
        <p:origin x="-29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6C44B-9E78-3B49-9865-67CDF48BD592}" type="datetimeFigureOut">
              <a:rPr lang="en-US" smtClean="0"/>
              <a:t>8/14/13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63E8F7-3343-3043-8D1D-31997A485520}" type="slidenum">
              <a:rPr lang="en-US" smtClean="0"/>
              <a:t>‹#›</a:t>
            </a:fld>
            <a:endParaRPr lang="en-US"/>
          </a:p>
        </p:txBody>
      </p:sp>
    </p:spTree>
    <p:extLst>
      <p:ext uri="{BB962C8B-B14F-4D97-AF65-F5344CB8AC3E}">
        <p14:creationId xmlns:p14="http://schemas.microsoft.com/office/powerpoint/2010/main" val="2027130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ideas in this position paper came out of a meeting a year ago with the west coasters shown on the slide.  What we arrived at was a way to think about debugging in SDNs, which points out how we might build automatic tools, but also provides a framework to categorize the existing tools in this space.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r>
              <a:rPr lang="en-US" dirty="0" smtClean="0"/>
              <a:t>We </a:t>
            </a:r>
            <a:r>
              <a:rPr lang="en-US" dirty="0" smtClean="0"/>
              <a:t>met up to find out just how our systems all fit together.  The first output of that meeting was abstract: - a framework for thinking about systematic debugging with SDN</a:t>
            </a:r>
            <a:r>
              <a:rPr lang="en-US" baseline="0" dirty="0" smtClean="0"/>
              <a:t> </a:t>
            </a:r>
            <a:r>
              <a:rPr lang="en-US" dirty="0" smtClean="0"/>
              <a:t>- but the second was more concrete - a way for specific tools to enable automatic troubleshooting.  </a:t>
            </a:r>
          </a:p>
          <a:p>
            <a:r>
              <a:rPr lang="en-US" dirty="0" smtClean="0"/>
              <a:t>[Be inclusive - not about the affiliations - of which there are X]</a:t>
            </a:r>
          </a:p>
          <a:p>
            <a:r>
              <a:rPr lang="en-US" dirty="0" smtClean="0"/>
              <a:t>Wikipedia </a:t>
            </a:r>
            <a:r>
              <a:rPr lang="en-US" dirty="0" smtClean="0"/>
              <a:t>Commons image:</a:t>
            </a:r>
          </a:p>
          <a:p>
            <a:r>
              <a:rPr lang="en-US" dirty="0" smtClean="0"/>
              <a:t>http://</a:t>
            </a:r>
            <a:r>
              <a:rPr lang="en-US" dirty="0" err="1" smtClean="0"/>
              <a:t>en.wikipedia.org</a:t>
            </a:r>
            <a:r>
              <a:rPr lang="en-US" dirty="0" smtClean="0"/>
              <a:t>/wiki/</a:t>
            </a:r>
            <a:r>
              <a:rPr lang="en-US" dirty="0" err="1" smtClean="0"/>
              <a:t>File:USA_Antelope-Canyon.jpg</a:t>
            </a:r>
            <a:endParaRPr lang="en-US" dirty="0" smtClean="0"/>
          </a:p>
          <a:p>
            <a:endParaRPr lang="en-US" dirty="0"/>
          </a:p>
        </p:txBody>
      </p:sp>
      <p:sp>
        <p:nvSpPr>
          <p:cNvPr id="4" name="Slide Number Placeholder 3"/>
          <p:cNvSpPr>
            <a:spLocks noGrp="1"/>
          </p:cNvSpPr>
          <p:nvPr>
            <p:ph type="sldNum" sz="quarter" idx="10"/>
          </p:nvPr>
        </p:nvSpPr>
        <p:spPr/>
        <p:txBody>
          <a:bodyPr/>
          <a:lstStyle/>
          <a:p>
            <a:fld id="{C063E8F7-3343-3043-8D1D-31997A485520}" type="slidenum">
              <a:rPr lang="en-US" smtClean="0"/>
              <a:t>1</a:t>
            </a:fld>
            <a:endParaRPr lang="en-US"/>
          </a:p>
        </p:txBody>
      </p:sp>
    </p:spTree>
    <p:extLst>
      <p:ext uri="{BB962C8B-B14F-4D97-AF65-F5344CB8AC3E}">
        <p14:creationId xmlns:p14="http://schemas.microsoft.com/office/powerpoint/2010/main" val="117378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personal take</a:t>
            </a:r>
            <a:r>
              <a:rPr lang="en-US" baseline="0" dirty="0" smtClean="0"/>
              <a:t> is that we’re not done here, and there are plenty of opportunities left to operationalize this workflow, and to improve all the pieces that make it possible.  </a:t>
            </a:r>
            <a:endParaRPr lang="en-US" dirty="0"/>
          </a:p>
        </p:txBody>
      </p:sp>
      <p:sp>
        <p:nvSpPr>
          <p:cNvPr id="4" name="Slide Number Placeholder 3"/>
          <p:cNvSpPr>
            <a:spLocks noGrp="1"/>
          </p:cNvSpPr>
          <p:nvPr>
            <p:ph type="sldNum" sz="quarter" idx="10"/>
          </p:nvPr>
        </p:nvSpPr>
        <p:spPr/>
        <p:txBody>
          <a:bodyPr/>
          <a:lstStyle/>
          <a:p>
            <a:fld id="{C063E8F7-3343-3043-8D1D-31997A485520}" type="slidenum">
              <a:rPr lang="en-US" smtClean="0"/>
              <a:t>10</a:t>
            </a:fld>
            <a:endParaRPr lang="en-US"/>
          </a:p>
        </p:txBody>
      </p:sp>
    </p:spTree>
    <p:extLst>
      <p:ext uri="{BB962C8B-B14F-4D97-AF65-F5344CB8AC3E}">
        <p14:creationId xmlns:p14="http://schemas.microsoft.com/office/powerpoint/2010/main" val="109347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short, leverage the layers</a:t>
            </a:r>
            <a:r>
              <a:rPr lang="en-US" baseline="0" dirty="0" smtClean="0"/>
              <a:t> in SDN to systematically troubleshoot.</a:t>
            </a:r>
          </a:p>
          <a:p>
            <a:endParaRPr lang="en-US" baseline="0" dirty="0" smtClean="0"/>
          </a:p>
          <a:p>
            <a:r>
              <a:rPr lang="en-US" baseline="0" dirty="0" smtClean="0"/>
              <a:t>Any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C063E8F7-3343-3043-8D1D-31997A485520}" type="slidenum">
              <a:rPr lang="en-US" smtClean="0"/>
              <a:t>11</a:t>
            </a:fld>
            <a:endParaRPr lang="en-US"/>
          </a:p>
        </p:txBody>
      </p:sp>
    </p:spTree>
    <p:extLst>
      <p:ext uri="{BB962C8B-B14F-4D97-AF65-F5344CB8AC3E}">
        <p14:creationId xmlns:p14="http://schemas.microsoft.com/office/powerpoint/2010/main" val="1173788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different direction is improving invariant checkers.  The ones we have today are a good start, but they still have scaling issues and may not be able to take the policy input directly, to check it.  </a:t>
            </a:r>
          </a:p>
          <a:p>
            <a:endParaRPr lang="en-US" baseline="0" dirty="0" smtClean="0"/>
          </a:p>
          <a:p>
            <a:r>
              <a:rPr lang="en-US" baseline="0" dirty="0" smtClean="0"/>
              <a:t>Lastly, we’ve described clean-slate SDN so far, but a mix with traditional networking is more practical in the short-term, so it would be nice if we could apply these ideas to hybrid networks.   </a:t>
            </a:r>
            <a:endParaRPr lang="en-US" dirty="0" smtClean="0"/>
          </a:p>
        </p:txBody>
      </p:sp>
      <p:sp>
        <p:nvSpPr>
          <p:cNvPr id="4" name="Slide Number Placeholder 3"/>
          <p:cNvSpPr>
            <a:spLocks noGrp="1"/>
          </p:cNvSpPr>
          <p:nvPr>
            <p:ph type="sldNum" sz="quarter" idx="10"/>
          </p:nvPr>
        </p:nvSpPr>
        <p:spPr/>
        <p:txBody>
          <a:bodyPr/>
          <a:lstStyle/>
          <a:p>
            <a:fld id="{C063E8F7-3343-3043-8D1D-31997A485520}" type="slidenum">
              <a:rPr lang="en-US" smtClean="0"/>
              <a:t>14</a:t>
            </a:fld>
            <a:endParaRPr lang="en-US"/>
          </a:p>
        </p:txBody>
      </p:sp>
    </p:spTree>
    <p:extLst>
      <p:ext uri="{BB962C8B-B14F-4D97-AF65-F5344CB8AC3E}">
        <p14:creationId xmlns:p14="http://schemas.microsoft.com/office/powerpoint/2010/main" val="1722563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second example is to create consistent views of state.  One example is the Packet History, which shows the exact forwarding state used to process a packet along a path, along with any modification.  These can also be automatically generated by a tool called NDB.</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063E8F7-3343-3043-8D1D-31997A485520}" type="slidenum">
              <a:rPr lang="en-US" smtClean="0"/>
              <a:t>15</a:t>
            </a:fld>
            <a:endParaRPr lang="en-US"/>
          </a:p>
        </p:txBody>
      </p:sp>
    </p:spTree>
    <p:extLst>
      <p:ext uri="{BB962C8B-B14F-4D97-AF65-F5344CB8AC3E}">
        <p14:creationId xmlns:p14="http://schemas.microsoft.com/office/powerpoint/2010/main" val="172256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We’re not done, and there are plenty of research opportunities outstanding.  We’re going to end with a few of the most exciting ones.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the job of a troubleshooting tool should not just be to identify a repeatable, understandable test case, but to provide an </a:t>
            </a:r>
            <a:r>
              <a:rPr lang="en-US" b="1" baseline="0" dirty="0" smtClean="0"/>
              <a:t>actionable</a:t>
            </a:r>
            <a:r>
              <a:rPr lang="en-US" baseline="0" dirty="0" smtClean="0"/>
              <a:t> bug report.  </a:t>
            </a:r>
          </a:p>
          <a:p>
            <a:r>
              <a:rPr lang="en-US" baseline="0" dirty="0" smtClean="0"/>
              <a:t>[CLICK]</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problem is that a bug report that might include tons of messages and state, all changing over time, and it’s not clear what’s relevant.  The admin still needs to extract the signal from the noise.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 One example construct that can automatically process the signal is a Minimal Causal Sequence, which represents only the inputs that are necessary and sufficient to trigger a bug.  These can be generated automatically by a tool called STS.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063E8F7-3343-3043-8D1D-31997A485520}" type="slidenum">
              <a:rPr lang="en-US" smtClean="0"/>
              <a:t>16</a:t>
            </a:fld>
            <a:endParaRPr lang="en-US"/>
          </a:p>
        </p:txBody>
      </p:sp>
    </p:spTree>
    <p:extLst>
      <p:ext uri="{BB962C8B-B14F-4D97-AF65-F5344CB8AC3E}">
        <p14:creationId xmlns:p14="http://schemas.microsoft.com/office/powerpoint/2010/main" val="1722563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is too strong… should</a:t>
            </a:r>
            <a:r>
              <a:rPr lang="en-US" baseline="0" dirty="0" smtClean="0"/>
              <a:t> at least point out the value of the work.</a:t>
            </a:r>
            <a:endParaRPr lang="en-US" dirty="0"/>
          </a:p>
        </p:txBody>
      </p:sp>
      <p:sp>
        <p:nvSpPr>
          <p:cNvPr id="4" name="Slide Number Placeholder 3"/>
          <p:cNvSpPr>
            <a:spLocks noGrp="1"/>
          </p:cNvSpPr>
          <p:nvPr>
            <p:ph type="sldNum" sz="quarter" idx="10"/>
          </p:nvPr>
        </p:nvSpPr>
        <p:spPr/>
        <p:txBody>
          <a:bodyPr/>
          <a:lstStyle/>
          <a:p>
            <a:fld id="{C063E8F7-3343-3043-8D1D-31997A485520}" type="slidenum">
              <a:rPr lang="en-US" smtClean="0"/>
              <a:t>18</a:t>
            </a:fld>
            <a:endParaRPr lang="en-US"/>
          </a:p>
        </p:txBody>
      </p:sp>
    </p:spTree>
    <p:extLst>
      <p:ext uri="{BB962C8B-B14F-4D97-AF65-F5344CB8AC3E}">
        <p14:creationId xmlns:p14="http://schemas.microsoft.com/office/powerpoint/2010/main" val="1124296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instead of a traditional network running distributed protocols, let’s say we have an </a:t>
            </a:r>
            <a:r>
              <a:rPr lang="en-US" dirty="0" smtClean="0"/>
              <a:t>SDN.</a:t>
            </a:r>
            <a:r>
              <a:rPr lang="en-US" baseline="0" dirty="0" smtClean="0"/>
              <a:t>  I’m going to use a diagram </a:t>
            </a:r>
            <a:r>
              <a:rPr lang="en-US" dirty="0" smtClean="0"/>
              <a:t>with</a:t>
            </a:r>
            <a:r>
              <a:rPr lang="en-US" baseline="0" dirty="0" smtClean="0"/>
              <a:t> two kinds of layers.</a:t>
            </a:r>
            <a:endParaRPr lang="en-US" dirty="0" smtClean="0"/>
          </a:p>
          <a:p>
            <a:endParaRPr lang="en-US" baseline="0" dirty="0" smtClean="0"/>
          </a:p>
          <a:p>
            <a:r>
              <a:rPr lang="en-US" baseline="0" dirty="0" smtClean="0"/>
              <a:t>The first kind, on the left, are the state layers; with each of these, you can take a snapshot, and know what would happen to any packet. Each of these defines network behavior. </a:t>
            </a:r>
          </a:p>
          <a:p>
            <a:endParaRPr lang="en-US" baseline="0" dirty="0" smtClean="0"/>
          </a:p>
          <a:p>
            <a:r>
              <a:rPr lang="en-US" baseline="0" dirty="0" smtClean="0"/>
              <a:t>The second kind, on the right, are what we’ll call code layers; these are all programs that map a higher-level configuration to a lower-level configuration.</a:t>
            </a:r>
          </a:p>
          <a:p>
            <a:endParaRPr lang="en-US" baseline="0" dirty="0" smtClean="0"/>
          </a:p>
          <a:p>
            <a:r>
              <a:rPr lang="en-US" baseline="0" dirty="0" smtClean="0"/>
              <a:t>At the top, the input is an administrator’s policy, which Apps compile into a logical view; an example here would be </a:t>
            </a:r>
            <a:r>
              <a:rPr lang="en-US" baseline="0" dirty="0" err="1" smtClean="0"/>
              <a:t>OpenStack</a:t>
            </a:r>
            <a:r>
              <a:rPr lang="en-US" baseline="0" dirty="0" smtClean="0"/>
              <a:t> Neutron.  The role of the network hypervisor, next, is to translate the logical view into the physical view.  Then the Network OS takes the physical view and implements it in each hardware-abstracted network device, which might be defined by something like </a:t>
            </a:r>
            <a:r>
              <a:rPr lang="en-US" baseline="0" dirty="0" err="1" smtClean="0"/>
              <a:t>OpenFlow</a:t>
            </a:r>
            <a:r>
              <a:rPr lang="en-US" baseline="0" dirty="0" smtClean="0"/>
              <a:t>.   Finally, firmware maps from the abstract view into physical registers in forwarding chips.</a:t>
            </a:r>
          </a:p>
          <a:p>
            <a:endParaRPr lang="en-US" baseline="0" dirty="0" smtClean="0"/>
          </a:p>
          <a:p>
            <a:r>
              <a:rPr lang="en-US" baseline="0" dirty="0" smtClean="0"/>
              <a:t>Now Colin’s going to show you why this layering is useful. </a:t>
            </a:r>
          </a:p>
          <a:p>
            <a:endParaRPr lang="en-US" baseline="0" dirty="0" smtClean="0"/>
          </a:p>
          <a:p>
            <a:r>
              <a:rPr lang="en-US" baseline="0" dirty="0" smtClean="0"/>
              <a:t>[Switch to Colin]</a:t>
            </a:r>
          </a:p>
        </p:txBody>
      </p:sp>
      <p:sp>
        <p:nvSpPr>
          <p:cNvPr id="4" name="Slide Number Placeholder 3"/>
          <p:cNvSpPr>
            <a:spLocks noGrp="1"/>
          </p:cNvSpPr>
          <p:nvPr>
            <p:ph type="sldNum" sz="quarter" idx="10"/>
          </p:nvPr>
        </p:nvSpPr>
        <p:spPr/>
        <p:txBody>
          <a:bodyPr/>
          <a:lstStyle/>
          <a:p>
            <a:fld id="{C063E8F7-3343-3043-8D1D-31997A485520}" type="slidenum">
              <a:rPr lang="en-US" smtClean="0"/>
              <a:t>19</a:t>
            </a:fld>
            <a:endParaRPr lang="en-US"/>
          </a:p>
        </p:txBody>
      </p:sp>
    </p:spTree>
    <p:extLst>
      <p:ext uri="{BB962C8B-B14F-4D97-AF65-F5344CB8AC3E}">
        <p14:creationId xmlns:p14="http://schemas.microsoft.com/office/powerpoint/2010/main" val="406690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a quick</a:t>
            </a:r>
            <a:r>
              <a:rPr lang="en-US" baseline="0" dirty="0" smtClean="0"/>
              <a:t> reminder of the jobs of a network admin who runs a traditional </a:t>
            </a:r>
            <a:r>
              <a:rPr lang="en-US" baseline="0" dirty="0" smtClean="0"/>
              <a:t>network with standard </a:t>
            </a:r>
            <a:r>
              <a:rPr lang="en-US" baseline="0" dirty="0" smtClean="0"/>
              <a:t>distributed protocols. </a:t>
            </a:r>
          </a:p>
          <a:p>
            <a:r>
              <a:rPr lang="en-US" dirty="0" smtClean="0"/>
              <a:t>[CLICK] The</a:t>
            </a:r>
            <a:r>
              <a:rPr lang="en-US" baseline="0" dirty="0" smtClean="0"/>
              <a:t> first job is </a:t>
            </a:r>
            <a:r>
              <a:rPr lang="en-US" dirty="0" smtClean="0"/>
              <a:t>to </a:t>
            </a:r>
            <a:r>
              <a:rPr lang="en-US" b="1" dirty="0" smtClean="0"/>
              <a:t>configure </a:t>
            </a:r>
            <a:r>
              <a:rPr lang="en-US" b="0" dirty="0" smtClean="0"/>
              <a:t>each</a:t>
            </a:r>
            <a:r>
              <a:rPr lang="en-US" b="0" baseline="0" dirty="0" smtClean="0"/>
              <a:t> </a:t>
            </a:r>
            <a:r>
              <a:rPr lang="en-US" dirty="0" smtClean="0"/>
              <a:t>network</a:t>
            </a:r>
            <a:r>
              <a:rPr lang="en-US" baseline="0" dirty="0" smtClean="0"/>
              <a:t> element such that the combination of protocols, configuration, and topology </a:t>
            </a:r>
            <a:r>
              <a:rPr lang="en-US" dirty="0" smtClean="0"/>
              <a:t>implements the desired policy.</a:t>
            </a:r>
            <a:r>
              <a:rPr lang="en-US" baseline="0" dirty="0" smtClean="0"/>
              <a:t>  Policy includes things like connectivity </a:t>
            </a:r>
            <a:r>
              <a:rPr lang="en-US" baseline="0" dirty="0" err="1" smtClean="0"/>
              <a:t>vs</a:t>
            </a:r>
            <a:r>
              <a:rPr lang="en-US" baseline="0" dirty="0" smtClean="0"/>
              <a:t> isolation, </a:t>
            </a:r>
            <a:r>
              <a:rPr lang="en-US" baseline="0" dirty="0" err="1" smtClean="0"/>
              <a:t>middlebox</a:t>
            </a:r>
            <a:r>
              <a:rPr lang="en-US" baseline="0" dirty="0" smtClean="0"/>
              <a:t> routing, and traffic priorities. </a:t>
            </a:r>
            <a:endParaRPr lang="en-US" baseline="0" dirty="0" smtClean="0"/>
          </a:p>
          <a:p>
            <a:r>
              <a:rPr lang="en-US" baseline="0" dirty="0" smtClean="0"/>
              <a:t>[</a:t>
            </a:r>
            <a:r>
              <a:rPr lang="en-US" baseline="0" dirty="0" smtClean="0"/>
              <a:t>CLICK[ The second job is to </a:t>
            </a:r>
            <a:r>
              <a:rPr lang="en-US" b="1" baseline="0" dirty="0" smtClean="0"/>
              <a:t>troubleshoot:</a:t>
            </a:r>
            <a:r>
              <a:rPr lang="en-US" baseline="0" dirty="0" smtClean="0"/>
              <a:t> to operate tools, like </a:t>
            </a:r>
            <a:r>
              <a:rPr lang="en-US" dirty="0" smtClean="0"/>
              <a:t>ping, </a:t>
            </a:r>
            <a:r>
              <a:rPr lang="en-US" dirty="0" err="1" smtClean="0"/>
              <a:t>traceroute</a:t>
            </a:r>
            <a:r>
              <a:rPr lang="en-US" dirty="0" smtClean="0"/>
              <a:t>, </a:t>
            </a:r>
            <a:r>
              <a:rPr lang="en-US" dirty="0" err="1" smtClean="0"/>
              <a:t>tcpdump</a:t>
            </a:r>
            <a:r>
              <a:rPr lang="en-US" dirty="0" smtClean="0"/>
              <a:t>, and SNMP,</a:t>
            </a:r>
            <a:r>
              <a:rPr lang="en-US" baseline="0" dirty="0" smtClean="0"/>
              <a:t> </a:t>
            </a:r>
            <a:r>
              <a:rPr lang="en-US" dirty="0" smtClean="0"/>
              <a:t>whenever</a:t>
            </a:r>
            <a:r>
              <a:rPr lang="en-US" baseline="0" dirty="0" smtClean="0"/>
              <a:t> the network no longer seems to implement the desired policy, to figure out what’s going wrong.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 The third job, if there’s still any time left in the day, is to actually fix stuff</a:t>
            </a:r>
            <a:r>
              <a:rPr lang="en-US" baseline="0" dirty="0" smtClean="0"/>
              <a: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 Naturally</a:t>
            </a:r>
            <a:r>
              <a:rPr lang="en-US" baseline="0" dirty="0" smtClean="0"/>
              <a:t>, you might want to give the admins more time in the day, </a:t>
            </a:r>
            <a:r>
              <a:rPr lang="en-US" baseline="0" dirty="0" smtClean="0"/>
              <a:t>by </a:t>
            </a:r>
            <a:r>
              <a:rPr lang="en-US" baseline="0" dirty="0" smtClean="0"/>
              <a:t>automating </a:t>
            </a:r>
            <a:r>
              <a:rPr lang="en-US" baseline="0" dirty="0" smtClean="0"/>
              <a:t>configuration tasks </a:t>
            </a:r>
            <a:r>
              <a:rPr lang="en-US" baseline="0" dirty="0" smtClean="0"/>
              <a:t>with smart software.  </a:t>
            </a:r>
            <a:r>
              <a:rPr lang="en-US" baseline="0" dirty="0" smtClean="0"/>
              <a:t>Tons of </a:t>
            </a:r>
            <a:r>
              <a:rPr lang="en-US" baseline="0" dirty="0" smtClean="0"/>
              <a:t>projects at SIGCOMM and especially </a:t>
            </a:r>
            <a:r>
              <a:rPr lang="en-US" baseline="0" dirty="0" err="1" smtClean="0"/>
              <a:t>HotSDN</a:t>
            </a:r>
            <a:r>
              <a:rPr lang="en-US" baseline="0" dirty="0" smtClean="0"/>
              <a:t> have focused on this – in fact, things like Ethane, Overlays, and network programming languages are all ways to automatically map a policy onto a network substrate, frequently by building on SDN.  This is great stuff, but we’re not going to talk about it</a:t>
            </a:r>
            <a:r>
              <a:rPr lang="en-US" baseline="0" dirty="0" smtClean="0"/>
              <a: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 What </a:t>
            </a:r>
            <a:r>
              <a:rPr lang="en-US" baseline="0" dirty="0" smtClean="0"/>
              <a:t>we will talk about is how you might enable troubleshooting that is systematic, or possibly even automatic, using software means.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Plus, i</a:t>
            </a:r>
            <a:r>
              <a:rPr lang="en-US" dirty="0" smtClean="0"/>
              <a:t>n a recent survey</a:t>
            </a:r>
            <a:r>
              <a:rPr lang="en-US" baseline="0" dirty="0" smtClean="0"/>
              <a:t>, </a:t>
            </a:r>
            <a:r>
              <a:rPr lang="en-US" dirty="0" smtClean="0"/>
              <a:t>network</a:t>
            </a:r>
            <a:r>
              <a:rPr lang="en-US" baseline="0" dirty="0" smtClean="0"/>
              <a:t> admins were asked what they wanted, and the clear</a:t>
            </a:r>
            <a:r>
              <a:rPr lang="en-US" dirty="0" smtClean="0"/>
              <a:t> #1 desire</a:t>
            </a:r>
            <a:r>
              <a:rPr lang="en-US" baseline="0" dirty="0" smtClean="0"/>
              <a:t> [CLICK] was </a:t>
            </a:r>
            <a:r>
              <a:rPr lang="en-US" dirty="0" smtClean="0"/>
              <a:t>a way </a:t>
            </a:r>
            <a:r>
              <a:rPr lang="en-US" b="1" dirty="0" smtClean="0"/>
              <a:t>to automatically</a:t>
            </a:r>
            <a:r>
              <a:rPr lang="en-US" dirty="0" smtClean="0"/>
              <a:t> troubleshoot the network. </a:t>
            </a:r>
            <a:r>
              <a:rPr lang="en-US" baseline="0" dirty="0" smtClean="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063E8F7-3343-3043-8D1D-31997A485520}" type="slidenum">
              <a:rPr lang="en-US" smtClean="0"/>
              <a:t>2</a:t>
            </a:fld>
            <a:endParaRPr lang="en-US"/>
          </a:p>
        </p:txBody>
      </p:sp>
    </p:spTree>
    <p:extLst>
      <p:ext uri="{BB962C8B-B14F-4D97-AF65-F5344CB8AC3E}">
        <p14:creationId xmlns:p14="http://schemas.microsoft.com/office/powerpoint/2010/main" val="362607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a quick</a:t>
            </a:r>
            <a:r>
              <a:rPr lang="en-US" baseline="0" dirty="0" smtClean="0"/>
              <a:t> reminder of the jobs of a network admin who runs a traditional </a:t>
            </a:r>
            <a:r>
              <a:rPr lang="en-US" baseline="0" dirty="0" smtClean="0"/>
              <a:t>network with standard </a:t>
            </a:r>
            <a:r>
              <a:rPr lang="en-US" baseline="0" dirty="0" smtClean="0"/>
              <a:t>distributed protocols. </a:t>
            </a:r>
          </a:p>
          <a:p>
            <a:r>
              <a:rPr lang="en-US" dirty="0" smtClean="0"/>
              <a:t>[CLICK] The</a:t>
            </a:r>
            <a:r>
              <a:rPr lang="en-US" baseline="0" dirty="0" smtClean="0"/>
              <a:t> first job is </a:t>
            </a:r>
            <a:r>
              <a:rPr lang="en-US" dirty="0" smtClean="0"/>
              <a:t>to </a:t>
            </a:r>
            <a:r>
              <a:rPr lang="en-US" b="1" dirty="0" smtClean="0"/>
              <a:t>configure </a:t>
            </a:r>
            <a:r>
              <a:rPr lang="en-US" b="0" dirty="0" smtClean="0"/>
              <a:t>each</a:t>
            </a:r>
            <a:r>
              <a:rPr lang="en-US" b="0" baseline="0" dirty="0" smtClean="0"/>
              <a:t> </a:t>
            </a:r>
            <a:r>
              <a:rPr lang="en-US" dirty="0" smtClean="0"/>
              <a:t>network</a:t>
            </a:r>
            <a:r>
              <a:rPr lang="en-US" baseline="0" dirty="0" smtClean="0"/>
              <a:t> element such that the combination of protocols, configuration, and topology </a:t>
            </a:r>
            <a:r>
              <a:rPr lang="en-US" dirty="0" smtClean="0"/>
              <a:t>implements the desired policy.</a:t>
            </a:r>
            <a:r>
              <a:rPr lang="en-US" baseline="0" dirty="0" smtClean="0"/>
              <a:t>  Policy includes things like connectivity </a:t>
            </a:r>
            <a:r>
              <a:rPr lang="en-US" baseline="0" dirty="0" err="1" smtClean="0"/>
              <a:t>vs</a:t>
            </a:r>
            <a:r>
              <a:rPr lang="en-US" baseline="0" dirty="0" smtClean="0"/>
              <a:t> isolation, </a:t>
            </a:r>
            <a:r>
              <a:rPr lang="en-US" baseline="0" dirty="0" err="1" smtClean="0"/>
              <a:t>middlebox</a:t>
            </a:r>
            <a:r>
              <a:rPr lang="en-US" baseline="0" dirty="0" smtClean="0"/>
              <a:t> routing, and traffic priorities. </a:t>
            </a:r>
            <a:endParaRPr lang="en-US" baseline="0" dirty="0" smtClean="0"/>
          </a:p>
          <a:p>
            <a:r>
              <a:rPr lang="en-US" baseline="0" dirty="0" smtClean="0"/>
              <a:t>[</a:t>
            </a:r>
            <a:r>
              <a:rPr lang="en-US" baseline="0" dirty="0" smtClean="0"/>
              <a:t>CLICK[ The second job is to </a:t>
            </a:r>
            <a:r>
              <a:rPr lang="en-US" b="1" baseline="0" dirty="0" smtClean="0"/>
              <a:t>troubleshoot:</a:t>
            </a:r>
            <a:r>
              <a:rPr lang="en-US" baseline="0" dirty="0" smtClean="0"/>
              <a:t> to operate tools, like </a:t>
            </a:r>
            <a:r>
              <a:rPr lang="en-US" dirty="0" smtClean="0"/>
              <a:t>ping, </a:t>
            </a:r>
            <a:r>
              <a:rPr lang="en-US" dirty="0" err="1" smtClean="0"/>
              <a:t>traceroute</a:t>
            </a:r>
            <a:r>
              <a:rPr lang="en-US" dirty="0" smtClean="0"/>
              <a:t>, </a:t>
            </a:r>
            <a:r>
              <a:rPr lang="en-US" dirty="0" err="1" smtClean="0"/>
              <a:t>tcpdump</a:t>
            </a:r>
            <a:r>
              <a:rPr lang="en-US" dirty="0" smtClean="0"/>
              <a:t>, and SNMP,</a:t>
            </a:r>
            <a:r>
              <a:rPr lang="en-US" baseline="0" dirty="0" smtClean="0"/>
              <a:t> </a:t>
            </a:r>
            <a:r>
              <a:rPr lang="en-US" dirty="0" smtClean="0"/>
              <a:t>whenever</a:t>
            </a:r>
            <a:r>
              <a:rPr lang="en-US" baseline="0" dirty="0" smtClean="0"/>
              <a:t> the network no longer seems to implement the desired policy, to figure out what’s going wrong.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 The third job, if there’s still any time left in the day, is to actually fix stuff</a:t>
            </a:r>
            <a:r>
              <a:rPr lang="en-US" baseline="0" dirty="0" smtClean="0"/>
              <a: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 Naturally</a:t>
            </a:r>
            <a:r>
              <a:rPr lang="en-US" baseline="0" dirty="0" smtClean="0"/>
              <a:t>, you might want to give the admins more time in the day, </a:t>
            </a:r>
            <a:r>
              <a:rPr lang="en-US" baseline="0" dirty="0" smtClean="0"/>
              <a:t>by </a:t>
            </a:r>
            <a:r>
              <a:rPr lang="en-US" baseline="0" dirty="0" smtClean="0"/>
              <a:t>automating </a:t>
            </a:r>
            <a:r>
              <a:rPr lang="en-US" baseline="0" dirty="0" smtClean="0"/>
              <a:t>configuration tasks </a:t>
            </a:r>
            <a:r>
              <a:rPr lang="en-US" baseline="0" dirty="0" smtClean="0"/>
              <a:t>with smart software.  </a:t>
            </a:r>
            <a:r>
              <a:rPr lang="en-US" baseline="0" dirty="0" smtClean="0"/>
              <a:t>Tons of </a:t>
            </a:r>
            <a:r>
              <a:rPr lang="en-US" baseline="0" dirty="0" smtClean="0"/>
              <a:t>projects at SIGCOMM and especially </a:t>
            </a:r>
            <a:r>
              <a:rPr lang="en-US" baseline="0" dirty="0" err="1" smtClean="0"/>
              <a:t>HotSDN</a:t>
            </a:r>
            <a:r>
              <a:rPr lang="en-US" baseline="0" dirty="0" smtClean="0"/>
              <a:t> have focused on this – in fact, things like Ethane, Overlays, and network programming languages are all ways to automatically map a policy onto a network substrate, frequently by building on SDN.  This is great stuff, but we’re not going to talk about it</a:t>
            </a:r>
            <a:r>
              <a:rPr lang="en-US" baseline="0" dirty="0" smtClean="0"/>
              <a: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 What </a:t>
            </a:r>
            <a:r>
              <a:rPr lang="en-US" baseline="0" dirty="0" smtClean="0"/>
              <a:t>we will talk about is how you might enable troubleshooting that is systematic, or possibly even automatic, using software means.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Plus, i</a:t>
            </a:r>
            <a:r>
              <a:rPr lang="en-US" dirty="0" smtClean="0"/>
              <a:t>n a recent survey</a:t>
            </a:r>
            <a:r>
              <a:rPr lang="en-US" baseline="0" dirty="0" smtClean="0"/>
              <a:t>, </a:t>
            </a:r>
            <a:r>
              <a:rPr lang="en-US" dirty="0" smtClean="0"/>
              <a:t>network</a:t>
            </a:r>
            <a:r>
              <a:rPr lang="en-US" baseline="0" dirty="0" smtClean="0"/>
              <a:t> admins were asked what they wanted, and the clear</a:t>
            </a:r>
            <a:r>
              <a:rPr lang="en-US" dirty="0" smtClean="0"/>
              <a:t> #1 desire</a:t>
            </a:r>
            <a:r>
              <a:rPr lang="en-US" baseline="0" dirty="0" smtClean="0"/>
              <a:t> [CLICK] was </a:t>
            </a:r>
            <a:r>
              <a:rPr lang="en-US" dirty="0" smtClean="0"/>
              <a:t>a way </a:t>
            </a:r>
            <a:r>
              <a:rPr lang="en-US" b="1" dirty="0" smtClean="0"/>
              <a:t>to automatically</a:t>
            </a:r>
            <a:r>
              <a:rPr lang="en-US" dirty="0" smtClean="0"/>
              <a:t> troubleshoot the network. </a:t>
            </a:r>
            <a:r>
              <a:rPr lang="en-US" baseline="0" dirty="0" smtClean="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063E8F7-3343-3043-8D1D-31997A485520}" type="slidenum">
              <a:rPr lang="en-US" smtClean="0"/>
              <a:t>3</a:t>
            </a:fld>
            <a:endParaRPr lang="en-US"/>
          </a:p>
        </p:txBody>
      </p:sp>
    </p:spTree>
    <p:extLst>
      <p:ext uri="{BB962C8B-B14F-4D97-AF65-F5344CB8AC3E}">
        <p14:creationId xmlns:p14="http://schemas.microsoft.com/office/powerpoint/2010/main" val="3626077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consider</a:t>
            </a:r>
            <a:r>
              <a:rPr lang="en-US" baseline="0" dirty="0" smtClean="0"/>
              <a:t> how you might automate troubleshooting, by dropping a box into the network.</a:t>
            </a:r>
            <a:endParaRPr lang="en-US" dirty="0" smtClean="0"/>
          </a:p>
          <a:p>
            <a:r>
              <a:rPr lang="en-US" dirty="0" smtClean="0"/>
              <a:t>[CLICK]</a:t>
            </a:r>
            <a:r>
              <a:rPr lang="en-US" baseline="0" dirty="0" smtClean="0"/>
              <a:t> </a:t>
            </a:r>
            <a:r>
              <a:rPr lang="en-US" dirty="0" smtClean="0"/>
              <a:t>I</a:t>
            </a:r>
            <a:r>
              <a:rPr lang="en-US" baseline="0" dirty="0" smtClean="0"/>
              <a:t> assert that you’d need to ensure two requirements are met.</a:t>
            </a:r>
          </a:p>
          <a:p>
            <a:r>
              <a:rPr lang="en-US" baseline="0" dirty="0" smtClean="0"/>
              <a:t>[CLICK] First, you need to know the intent of the admin.  </a:t>
            </a:r>
            <a:endParaRPr lang="en-US" baseline="0" dirty="0" smtClean="0"/>
          </a:p>
          <a:p>
            <a:endParaRPr lang="en-US" baseline="0" dirty="0" smtClean="0"/>
          </a:p>
          <a:p>
            <a:r>
              <a:rPr lang="en-US" b="0" baseline="0" dirty="0" smtClean="0"/>
              <a:t>The challenge is that policy is implicit in the node configuration, on the specific topology.   </a:t>
            </a:r>
          </a:p>
          <a:p>
            <a:r>
              <a:rPr lang="en-US" b="0" baseline="0" dirty="0" err="1" smtClean="0"/>
              <a:t>Config</a:t>
            </a:r>
            <a:r>
              <a:rPr lang="en-US" b="0" baseline="0" dirty="0" smtClean="0"/>
              <a:t> is protocol-specific, spread around, unclear how to compose</a:t>
            </a:r>
          </a:p>
          <a:p>
            <a:r>
              <a:rPr lang="en-US" b="0" baseline="0" dirty="0" smtClean="0"/>
              <a:t>You’d have to reverse-engineer it, with a lot of engineering.  </a:t>
            </a:r>
          </a:p>
          <a:p>
            <a:endParaRPr lang="en-US" baseline="0" dirty="0" smtClean="0"/>
          </a:p>
          <a:p>
            <a:endParaRPr lang="en-US" baseline="0" dirty="0" smtClean="0"/>
          </a:p>
          <a:p>
            <a:r>
              <a:rPr lang="en-US" baseline="0" dirty="0" smtClean="0"/>
              <a:t>If </a:t>
            </a:r>
            <a:r>
              <a:rPr lang="en-US" baseline="0" dirty="0" smtClean="0"/>
              <a:t>you looked at the </a:t>
            </a:r>
            <a:r>
              <a:rPr lang="en-US" baseline="0" dirty="0" err="1" smtClean="0"/>
              <a:t>config</a:t>
            </a:r>
            <a:r>
              <a:rPr lang="en-US" baseline="0" dirty="0" smtClean="0"/>
              <a:t> files, you find that they can be confusing, with proprietary ones for each protocol.  These files are spread among all nodes.  Even if you knew all the CLI outputs and pulled them all into a central place, it still might not be clear what their intent was, because you’d have to understand all the protocols and their interactions with the topology, and there can multiple ways to implement the same simple policies, like connectivity or isolation.  So I’m going to mark intent as impractical to infer, </a:t>
            </a:r>
            <a:r>
              <a:rPr lang="en-US" dirty="0" smtClean="0"/>
              <a:t>because the intent is </a:t>
            </a:r>
            <a:r>
              <a:rPr lang="en-US" b="1" dirty="0" smtClean="0"/>
              <a:t>implicit</a:t>
            </a:r>
            <a:r>
              <a:rPr lang="en-US" dirty="0" smtClean="0"/>
              <a:t> in the configuration of all protocol configurations over all nodes. </a:t>
            </a:r>
            <a:endParaRPr lang="en-US" baseline="0" dirty="0" smtClean="0"/>
          </a:p>
          <a:p>
            <a:r>
              <a:rPr lang="en-US" baseline="0" dirty="0" smtClean="0"/>
              <a:t>[CLICK] Let’s say you could build software to understand their intent – you’d next have to check the behavior of the network against their intent.  </a:t>
            </a:r>
          </a:p>
          <a:p>
            <a:r>
              <a:rPr lang="en-US" baseline="0" dirty="0" smtClean="0"/>
              <a:t>One starting point would be to look at a snapshot of the lowest-level forwarding state to ensure that there’s nothing obviously wrong the network, like an unspecified black hole or a forwarding loop.  Then you could throw all possible packets into a simulated network and see if it’s doing the right thing.</a:t>
            </a:r>
          </a:p>
          <a:p>
            <a:r>
              <a:rPr lang="en-US" baseline="0" dirty="0" smtClean="0"/>
              <a:t>On a single switch, it might be reasonably easy to get a CLI dump of the state and then piece together what should happen.  But you really want a network-wide snapshot, and with traditional distributed protocols, you’ll never know if the possible snapshot is a useful one – because we may be looking at temporary, </a:t>
            </a:r>
            <a:r>
              <a:rPr lang="en-US" baseline="0" dirty="0" err="1" smtClean="0"/>
              <a:t>unconverged</a:t>
            </a:r>
            <a:r>
              <a:rPr lang="en-US" baseline="0" dirty="0" smtClean="0"/>
              <a:t> state.  </a:t>
            </a:r>
          </a:p>
          <a:p>
            <a:r>
              <a:rPr lang="en-US" baseline="0" dirty="0" smtClean="0"/>
              <a:t>You could use precision time synchronization to take a snapshot, or modify every protocol to support this, but that seems unlikely.</a:t>
            </a:r>
          </a:p>
          <a:p>
            <a:r>
              <a:rPr lang="en-US" dirty="0" smtClean="0"/>
              <a:t>In</a:t>
            </a:r>
            <a:r>
              <a:rPr lang="en-US" baseline="0" dirty="0" smtClean="0"/>
              <a:t> short, it’s difficult to check behavior against intent, because it’s hard to get a clear view.</a:t>
            </a:r>
          </a:p>
          <a:p>
            <a:endParaRPr lang="en-US" dirty="0" smtClean="0"/>
          </a:p>
          <a:p>
            <a:r>
              <a:rPr lang="en-US" dirty="0" smtClean="0"/>
              <a:t># Practically hard to guarantee</a:t>
            </a:r>
            <a:r>
              <a:rPr lang="en-US" baseline="0" dirty="0" smtClean="0"/>
              <a:t> a</a:t>
            </a:r>
            <a:r>
              <a:rPr lang="en-US" dirty="0" smtClean="0"/>
              <a:t> snapshot for the state of</a:t>
            </a:r>
            <a:r>
              <a:rPr lang="en-US" baseline="0" dirty="0" smtClean="0"/>
              <a:t> a single protocol </a:t>
            </a:r>
            <a:r>
              <a:rPr lang="en-US" dirty="0" smtClean="0"/>
              <a:t>that is</a:t>
            </a:r>
            <a:r>
              <a:rPr lang="en-US" baseline="0" dirty="0" smtClean="0"/>
              <a:t> c</a:t>
            </a:r>
            <a:r>
              <a:rPr lang="en-US" dirty="0" smtClean="0"/>
              <a:t>onsistent across the network,</a:t>
            </a:r>
            <a:r>
              <a:rPr lang="en-US" baseline="0" dirty="0" smtClean="0"/>
              <a:t> if that state is changing.</a:t>
            </a:r>
          </a:p>
          <a:p>
            <a:r>
              <a:rPr lang="en-US" dirty="0" smtClean="0"/>
              <a:t># Plus a single protocol isn’t enough; you really want a consistent snapshot of every protocol. </a:t>
            </a:r>
          </a:p>
          <a:p>
            <a:r>
              <a:rPr lang="en-US" dirty="0" smtClean="0"/>
              <a:t># You could modify every protocol or centrally collect logs, but it would be practically tough. </a:t>
            </a:r>
            <a:r>
              <a:rPr lang="en-US" b="1" dirty="0" smtClean="0"/>
              <a:t> Unlikely to</a:t>
            </a:r>
            <a:r>
              <a:rPr lang="en-US" b="1" baseline="0" dirty="0" smtClean="0"/>
              <a:t> be able to do these traditional network</a:t>
            </a:r>
            <a:r>
              <a:rPr lang="en-US" b="1" dirty="0" smtClean="0"/>
              <a:t>.</a:t>
            </a:r>
          </a:p>
          <a:p>
            <a:endParaRPr lang="en-US" b="0" baseline="0" dirty="0" smtClean="0"/>
          </a:p>
        </p:txBody>
      </p:sp>
      <p:sp>
        <p:nvSpPr>
          <p:cNvPr id="4" name="Slide Number Placeholder 3"/>
          <p:cNvSpPr>
            <a:spLocks noGrp="1"/>
          </p:cNvSpPr>
          <p:nvPr>
            <p:ph type="sldNum" sz="quarter" idx="10"/>
          </p:nvPr>
        </p:nvSpPr>
        <p:spPr/>
        <p:txBody>
          <a:bodyPr/>
          <a:lstStyle/>
          <a:p>
            <a:fld id="{C063E8F7-3343-3043-8D1D-31997A485520}" type="slidenum">
              <a:rPr lang="en-US" smtClean="0"/>
              <a:t>4</a:t>
            </a:fld>
            <a:endParaRPr lang="en-US"/>
          </a:p>
        </p:txBody>
      </p:sp>
    </p:spTree>
    <p:extLst>
      <p:ext uri="{BB962C8B-B14F-4D97-AF65-F5344CB8AC3E}">
        <p14:creationId xmlns:p14="http://schemas.microsoft.com/office/powerpoint/2010/main" val="322825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instead of a traditional network running distributed protocols, let’s say we have an </a:t>
            </a:r>
            <a:r>
              <a:rPr lang="en-US" dirty="0" smtClean="0"/>
              <a:t>SDN.</a:t>
            </a:r>
            <a:r>
              <a:rPr lang="en-US" baseline="0" dirty="0" smtClean="0"/>
              <a:t>  I’m going to use a diagram </a:t>
            </a:r>
            <a:r>
              <a:rPr lang="en-US" dirty="0" smtClean="0"/>
              <a:t>with</a:t>
            </a:r>
            <a:r>
              <a:rPr lang="en-US" baseline="0" dirty="0" smtClean="0"/>
              <a:t> two kinds of layers.</a:t>
            </a:r>
            <a:endParaRPr lang="en-US" dirty="0" smtClean="0"/>
          </a:p>
          <a:p>
            <a:endParaRPr lang="en-US" baseline="0" dirty="0" smtClean="0"/>
          </a:p>
          <a:p>
            <a:r>
              <a:rPr lang="en-US" baseline="0" dirty="0" smtClean="0"/>
              <a:t>The first kind, on the left, are the state layers; with each of these, you can take a snapshot, and know what would happen to any packet. Each of these defines network behavior. </a:t>
            </a:r>
          </a:p>
          <a:p>
            <a:endParaRPr lang="en-US" baseline="0" dirty="0" smtClean="0"/>
          </a:p>
          <a:p>
            <a:r>
              <a:rPr lang="en-US" baseline="0" dirty="0" smtClean="0"/>
              <a:t>The second kind, on the right, are what we’ll call code layers; these are all programs that map a higher-level configuration to a lower-level configuration.</a:t>
            </a:r>
          </a:p>
          <a:p>
            <a:endParaRPr lang="en-US" baseline="0" dirty="0" smtClean="0"/>
          </a:p>
          <a:p>
            <a:r>
              <a:rPr lang="en-US" baseline="0" dirty="0" smtClean="0"/>
              <a:t>At the top, the input is an administrator’s policy, which Apps compile into a logical view; an example here would be </a:t>
            </a:r>
            <a:r>
              <a:rPr lang="en-US" baseline="0" dirty="0" err="1" smtClean="0"/>
              <a:t>OpenStack</a:t>
            </a:r>
            <a:r>
              <a:rPr lang="en-US" baseline="0" dirty="0" smtClean="0"/>
              <a:t> Neutron.  The role of the network hypervisor, next, is to translate the logical view into the physical view.  Then the Network OS takes the physical view and implements it in each hardware-abstracted network device, which might be defined by something like </a:t>
            </a:r>
            <a:r>
              <a:rPr lang="en-US" baseline="0" dirty="0" err="1" smtClean="0"/>
              <a:t>OpenFlow</a:t>
            </a:r>
            <a:r>
              <a:rPr lang="en-US" baseline="0" dirty="0" smtClean="0"/>
              <a:t>.   Finally, firmware maps from the abstract view into physical registers in forwarding chips.</a:t>
            </a:r>
          </a:p>
          <a:p>
            <a:endParaRPr lang="en-US" baseline="0" dirty="0" smtClean="0"/>
          </a:p>
          <a:p>
            <a:r>
              <a:rPr lang="en-US" baseline="0" dirty="0" smtClean="0"/>
              <a:t>Now Colin’s going to show you why this layering is useful. </a:t>
            </a:r>
          </a:p>
          <a:p>
            <a:endParaRPr lang="en-US" baseline="0" dirty="0" smtClean="0"/>
          </a:p>
          <a:p>
            <a:r>
              <a:rPr lang="en-US" baseline="0" dirty="0" smtClean="0"/>
              <a:t>[Switch to Colin]</a:t>
            </a:r>
          </a:p>
        </p:txBody>
      </p:sp>
      <p:sp>
        <p:nvSpPr>
          <p:cNvPr id="4" name="Slide Number Placeholder 3"/>
          <p:cNvSpPr>
            <a:spLocks noGrp="1"/>
          </p:cNvSpPr>
          <p:nvPr>
            <p:ph type="sldNum" sz="quarter" idx="10"/>
          </p:nvPr>
        </p:nvSpPr>
        <p:spPr/>
        <p:txBody>
          <a:bodyPr/>
          <a:lstStyle/>
          <a:p>
            <a:fld id="{C063E8F7-3343-3043-8D1D-31997A485520}" type="slidenum">
              <a:rPr lang="en-US" smtClean="0"/>
              <a:t>5</a:t>
            </a:fld>
            <a:endParaRPr lang="en-US"/>
          </a:p>
        </p:txBody>
      </p:sp>
    </p:spTree>
    <p:extLst>
      <p:ext uri="{BB962C8B-B14F-4D97-AF65-F5344CB8AC3E}">
        <p14:creationId xmlns:p14="http://schemas.microsoft.com/office/powerpoint/2010/main" val="406690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Each state layer completely defines the behavior of the network.  It answer a question of: should a packet from A be able to get to B?  For example, we can answer this question if we have all virtual network view, the physical view, the device state, or the hardware </a:t>
            </a:r>
            <a:r>
              <a:rPr lang="en-US" baseline="0" dirty="0" err="1" smtClean="0"/>
              <a:t>config</a:t>
            </a:r>
            <a:r>
              <a:rPr lang="en-US" baseline="0" dirty="0" smtClean="0"/>
              <a:t>.  All of these are sufficient; they completely define the behavior.  [STATE]</a:t>
            </a:r>
          </a:p>
          <a:p>
            <a:endParaRPr lang="en-US" dirty="0" smtClean="0"/>
          </a:p>
          <a:p>
            <a:r>
              <a:rPr lang="en-US" baseline="0" dirty="0" smtClean="0"/>
              <a:t>[Slow Down] Here’s our main insight: bugs manifest as mistranslations between layers.</a:t>
            </a:r>
          </a:p>
          <a:p>
            <a:endParaRPr lang="en-US" baseline="0" dirty="0" smtClean="0"/>
          </a:p>
          <a:p>
            <a:r>
              <a:rPr lang="en-US" baseline="0" dirty="0" smtClean="0"/>
              <a:t>[Explain each error] </a:t>
            </a:r>
          </a:p>
          <a:p>
            <a:endParaRPr lang="en-US" baseline="0" dirty="0" smtClean="0"/>
          </a:p>
          <a:p>
            <a:r>
              <a:rPr lang="en-US" baseline="0" dirty="0" smtClean="0"/>
              <a:t>Why is this pretty cool?  Because it provides a way to systematically track down the bug, down to a single layer, if we have tools that can check mapping between state.  </a:t>
            </a:r>
          </a:p>
          <a:p>
            <a:endParaRPr lang="en-US" baseline="0" dirty="0" smtClean="0"/>
          </a:p>
          <a:p>
            <a:r>
              <a:rPr lang="en-US" baseline="0" dirty="0" smtClean="0"/>
              <a:t>Approach: binary search to find layer, then track down within the layer.</a:t>
            </a:r>
          </a:p>
          <a:p>
            <a:endParaRPr lang="en-US" dirty="0" smtClean="0"/>
          </a:p>
          <a:p>
            <a:r>
              <a:rPr lang="en-US" sz="1200" kern="1200" dirty="0" smtClean="0">
                <a:solidFill>
                  <a:schemeClr val="tx1"/>
                </a:solidFill>
                <a:latin typeface="+mn-lt"/>
                <a:ea typeface="+mn-ea"/>
                <a:cs typeface="+mn-cs"/>
              </a:rPr>
              <a:t>In general, we want to emphasize the "control plane" part of layering, since people know all about </a:t>
            </a:r>
            <a:r>
              <a:rPr lang="en-US" sz="1200" kern="1200" dirty="0" err="1" smtClean="0">
                <a:solidFill>
                  <a:schemeClr val="tx1"/>
                </a:solidFill>
                <a:latin typeface="+mn-lt"/>
                <a:ea typeface="+mn-ea"/>
                <a:cs typeface="+mn-cs"/>
              </a:rPr>
              <a:t>dataplane</a:t>
            </a:r>
            <a:r>
              <a:rPr lang="en-US" sz="1200" kern="1200" dirty="0" smtClean="0">
                <a:solidFill>
                  <a:schemeClr val="tx1"/>
                </a:solidFill>
                <a:latin typeface="+mn-lt"/>
                <a:ea typeface="+mn-ea"/>
                <a:cs typeface="+mn-cs"/>
              </a:rPr>
              <a:t> layering -- the insight here is that SDN is the first time layering has been applied to the control plane.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dirty="0" smtClean="0"/>
              <a:t>Give hat tip to</a:t>
            </a:r>
            <a:r>
              <a:rPr lang="en-US" baseline="0" dirty="0" smtClean="0"/>
              <a:t> Martin’s blog post?</a:t>
            </a:r>
            <a:endParaRPr lang="en-US" dirty="0"/>
          </a:p>
        </p:txBody>
      </p:sp>
      <p:sp>
        <p:nvSpPr>
          <p:cNvPr id="4" name="Slide Number Placeholder 3"/>
          <p:cNvSpPr>
            <a:spLocks noGrp="1"/>
          </p:cNvSpPr>
          <p:nvPr>
            <p:ph type="sldNum" sz="quarter" idx="10"/>
          </p:nvPr>
        </p:nvSpPr>
        <p:spPr/>
        <p:txBody>
          <a:bodyPr/>
          <a:lstStyle/>
          <a:p>
            <a:fld id="{C063E8F7-3343-3043-8D1D-31997A485520}" type="slidenum">
              <a:rPr lang="en-US" smtClean="0"/>
              <a:t>6</a:t>
            </a:fld>
            <a:endParaRPr lang="en-US"/>
          </a:p>
        </p:txBody>
      </p:sp>
    </p:spTree>
    <p:extLst>
      <p:ext uri="{BB962C8B-B14F-4D97-AF65-F5344CB8AC3E}">
        <p14:creationId xmlns:p14="http://schemas.microsoft.com/office/powerpoint/2010/main" val="406690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Mention</a:t>
            </a:r>
            <a:r>
              <a:rPr lang="en-US" baseline="0" dirty="0" smtClean="0"/>
              <a:t> the checks, then show that we arrive at a hardware error, with a repeatable test case for the particular switch.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Localizing here means: down to a switch, and then to a rule.</a:t>
            </a:r>
            <a:endParaRPr lang="en-US" dirty="0"/>
          </a:p>
        </p:txBody>
      </p:sp>
      <p:sp>
        <p:nvSpPr>
          <p:cNvPr id="4" name="Slide Number Placeholder 3"/>
          <p:cNvSpPr>
            <a:spLocks noGrp="1"/>
          </p:cNvSpPr>
          <p:nvPr>
            <p:ph type="sldNum" sz="quarter" idx="10"/>
          </p:nvPr>
        </p:nvSpPr>
        <p:spPr/>
        <p:txBody>
          <a:bodyPr/>
          <a:lstStyle/>
          <a:p>
            <a:fld id="{C063E8F7-3343-3043-8D1D-31997A485520}" type="slidenum">
              <a:rPr lang="en-US" smtClean="0"/>
              <a:t>7</a:t>
            </a:fld>
            <a:endParaRPr lang="en-US"/>
          </a:p>
        </p:txBody>
      </p:sp>
    </p:spTree>
    <p:extLst>
      <p:ext uri="{BB962C8B-B14F-4D97-AF65-F5344CB8AC3E}">
        <p14:creationId xmlns:p14="http://schemas.microsoft.com/office/powerpoint/2010/main" val="406690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063E8F7-3343-3043-8D1D-31997A485520}" type="slidenum">
              <a:rPr lang="en-US" smtClean="0"/>
              <a:t>8</a:t>
            </a:fld>
            <a:endParaRPr lang="en-US"/>
          </a:p>
        </p:txBody>
      </p:sp>
    </p:spTree>
    <p:extLst>
      <p:ext uri="{BB962C8B-B14F-4D97-AF65-F5344CB8AC3E}">
        <p14:creationId xmlns:p14="http://schemas.microsoft.com/office/powerpoint/2010/main" val="4066906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063E8F7-3343-3043-8D1D-31997A485520}" type="slidenum">
              <a:rPr lang="en-US" smtClean="0"/>
              <a:t>9</a:t>
            </a:fld>
            <a:endParaRPr lang="en-US"/>
          </a:p>
        </p:txBody>
      </p:sp>
    </p:spTree>
    <p:extLst>
      <p:ext uri="{BB962C8B-B14F-4D97-AF65-F5344CB8AC3E}">
        <p14:creationId xmlns:p14="http://schemas.microsoft.com/office/powerpoint/2010/main" val="322825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89B43D-BCEC-2148-8611-B6BC22172C41}" type="datetimeFigureOut">
              <a:rPr lang="en-US" smtClean="0"/>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557AC-7D92-8547-9EBC-2CC24E206147}" type="slidenum">
              <a:rPr lang="en-US" smtClean="0"/>
              <a:t>‹#›</a:t>
            </a:fld>
            <a:endParaRPr lang="en-US"/>
          </a:p>
        </p:txBody>
      </p:sp>
    </p:spTree>
    <p:extLst>
      <p:ext uri="{BB962C8B-B14F-4D97-AF65-F5344CB8AC3E}">
        <p14:creationId xmlns:p14="http://schemas.microsoft.com/office/powerpoint/2010/main" val="131242955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9B43D-BCEC-2148-8611-B6BC22172C41}" type="datetimeFigureOut">
              <a:rPr lang="en-US" smtClean="0"/>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557AC-7D92-8547-9EBC-2CC24E206147}" type="slidenum">
              <a:rPr lang="en-US" smtClean="0"/>
              <a:t>‹#›</a:t>
            </a:fld>
            <a:endParaRPr lang="en-US"/>
          </a:p>
        </p:txBody>
      </p:sp>
    </p:spTree>
    <p:extLst>
      <p:ext uri="{BB962C8B-B14F-4D97-AF65-F5344CB8AC3E}">
        <p14:creationId xmlns:p14="http://schemas.microsoft.com/office/powerpoint/2010/main" val="78250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9B43D-BCEC-2148-8611-B6BC22172C41}" type="datetimeFigureOut">
              <a:rPr lang="en-US" smtClean="0"/>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557AC-7D92-8547-9EBC-2CC24E206147}" type="slidenum">
              <a:rPr lang="en-US" smtClean="0"/>
              <a:t>‹#›</a:t>
            </a:fld>
            <a:endParaRPr lang="en-US"/>
          </a:p>
        </p:txBody>
      </p:sp>
    </p:spTree>
    <p:extLst>
      <p:ext uri="{BB962C8B-B14F-4D97-AF65-F5344CB8AC3E}">
        <p14:creationId xmlns:p14="http://schemas.microsoft.com/office/powerpoint/2010/main" val="233315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9B43D-BCEC-2148-8611-B6BC22172C41}" type="datetimeFigureOut">
              <a:rPr lang="en-US" smtClean="0"/>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557AC-7D92-8547-9EBC-2CC24E206147}" type="slidenum">
              <a:rPr lang="en-US" smtClean="0"/>
              <a:t>‹#›</a:t>
            </a:fld>
            <a:endParaRPr lang="en-US"/>
          </a:p>
        </p:txBody>
      </p:sp>
    </p:spTree>
    <p:extLst>
      <p:ext uri="{BB962C8B-B14F-4D97-AF65-F5344CB8AC3E}">
        <p14:creationId xmlns:p14="http://schemas.microsoft.com/office/powerpoint/2010/main" val="68004678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9B43D-BCEC-2148-8611-B6BC22172C41}" type="datetimeFigureOut">
              <a:rPr lang="en-US" smtClean="0"/>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557AC-7D92-8547-9EBC-2CC24E206147}" type="slidenum">
              <a:rPr lang="en-US" smtClean="0"/>
              <a:t>‹#›</a:t>
            </a:fld>
            <a:endParaRPr lang="en-US"/>
          </a:p>
        </p:txBody>
      </p:sp>
    </p:spTree>
    <p:extLst>
      <p:ext uri="{BB962C8B-B14F-4D97-AF65-F5344CB8AC3E}">
        <p14:creationId xmlns:p14="http://schemas.microsoft.com/office/powerpoint/2010/main" val="9013841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89B43D-BCEC-2148-8611-B6BC22172C41}" type="datetimeFigureOut">
              <a:rPr lang="en-US" smtClean="0"/>
              <a:t>8/14/13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557AC-7D92-8547-9EBC-2CC24E206147}" type="slidenum">
              <a:rPr lang="en-US" smtClean="0"/>
              <a:t>‹#›</a:t>
            </a:fld>
            <a:endParaRPr lang="en-US"/>
          </a:p>
        </p:txBody>
      </p:sp>
    </p:spTree>
    <p:extLst>
      <p:ext uri="{BB962C8B-B14F-4D97-AF65-F5344CB8AC3E}">
        <p14:creationId xmlns:p14="http://schemas.microsoft.com/office/powerpoint/2010/main" val="230663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89B43D-BCEC-2148-8611-B6BC22172C41}" type="datetimeFigureOut">
              <a:rPr lang="en-US" smtClean="0"/>
              <a:t>8/14/13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C557AC-7D92-8547-9EBC-2CC24E206147}" type="slidenum">
              <a:rPr lang="en-US" smtClean="0"/>
              <a:t>‹#›</a:t>
            </a:fld>
            <a:endParaRPr lang="en-US"/>
          </a:p>
        </p:txBody>
      </p:sp>
    </p:spTree>
    <p:extLst>
      <p:ext uri="{BB962C8B-B14F-4D97-AF65-F5344CB8AC3E}">
        <p14:creationId xmlns:p14="http://schemas.microsoft.com/office/powerpoint/2010/main" val="198470109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89B43D-BCEC-2148-8611-B6BC22172C41}" type="datetimeFigureOut">
              <a:rPr lang="en-US" smtClean="0"/>
              <a:t>8/14/13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C557AC-7D92-8547-9EBC-2CC24E206147}" type="slidenum">
              <a:rPr lang="en-US" smtClean="0"/>
              <a:t>‹#›</a:t>
            </a:fld>
            <a:endParaRPr lang="en-US"/>
          </a:p>
        </p:txBody>
      </p:sp>
    </p:spTree>
    <p:extLst>
      <p:ext uri="{BB962C8B-B14F-4D97-AF65-F5344CB8AC3E}">
        <p14:creationId xmlns:p14="http://schemas.microsoft.com/office/powerpoint/2010/main" val="14896911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9B43D-BCEC-2148-8611-B6BC22172C41}" type="datetimeFigureOut">
              <a:rPr lang="en-US" smtClean="0"/>
              <a:t>8/14/13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C557AC-7D92-8547-9EBC-2CC24E206147}" type="slidenum">
              <a:rPr lang="en-US" smtClean="0"/>
              <a:t>‹#›</a:t>
            </a:fld>
            <a:endParaRPr lang="en-US"/>
          </a:p>
        </p:txBody>
      </p:sp>
    </p:spTree>
    <p:extLst>
      <p:ext uri="{BB962C8B-B14F-4D97-AF65-F5344CB8AC3E}">
        <p14:creationId xmlns:p14="http://schemas.microsoft.com/office/powerpoint/2010/main" val="273881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9B43D-BCEC-2148-8611-B6BC22172C41}" type="datetimeFigureOut">
              <a:rPr lang="en-US" smtClean="0"/>
              <a:t>8/14/13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557AC-7D92-8547-9EBC-2CC24E206147}" type="slidenum">
              <a:rPr lang="en-US" smtClean="0"/>
              <a:t>‹#›</a:t>
            </a:fld>
            <a:endParaRPr lang="en-US"/>
          </a:p>
        </p:txBody>
      </p:sp>
    </p:spTree>
    <p:extLst>
      <p:ext uri="{BB962C8B-B14F-4D97-AF65-F5344CB8AC3E}">
        <p14:creationId xmlns:p14="http://schemas.microsoft.com/office/powerpoint/2010/main" val="257225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9B43D-BCEC-2148-8611-B6BC22172C41}" type="datetimeFigureOut">
              <a:rPr lang="en-US" smtClean="0"/>
              <a:t>8/14/13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557AC-7D92-8547-9EBC-2CC24E206147}" type="slidenum">
              <a:rPr lang="en-US" smtClean="0"/>
              <a:t>‹#›</a:t>
            </a:fld>
            <a:endParaRPr lang="en-US"/>
          </a:p>
        </p:txBody>
      </p:sp>
    </p:spTree>
    <p:extLst>
      <p:ext uri="{BB962C8B-B14F-4D97-AF65-F5344CB8AC3E}">
        <p14:creationId xmlns:p14="http://schemas.microsoft.com/office/powerpoint/2010/main" val="31845333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9B43D-BCEC-2148-8611-B6BC22172C41}" type="datetimeFigureOut">
              <a:rPr lang="en-US" smtClean="0"/>
              <a:t>8/14/13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557AC-7D92-8547-9EBC-2CC24E206147}" type="slidenum">
              <a:rPr lang="en-US" smtClean="0"/>
              <a:t>‹#›</a:t>
            </a:fld>
            <a:endParaRPr lang="en-US"/>
          </a:p>
        </p:txBody>
      </p:sp>
    </p:spTree>
    <p:extLst>
      <p:ext uri="{BB962C8B-B14F-4D97-AF65-F5344CB8AC3E}">
        <p14:creationId xmlns:p14="http://schemas.microsoft.com/office/powerpoint/2010/main" val="780972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281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16"/>
            <a:ext cx="8229600" cy="1143000"/>
          </a:xfrm>
        </p:spPr>
        <p:txBody>
          <a:bodyPr>
            <a:normAutofit fontScale="90000"/>
          </a:bodyPr>
          <a:lstStyle/>
          <a:p>
            <a:r>
              <a:rPr lang="en-US" dirty="0">
                <a:solidFill>
                  <a:schemeClr val="bg1"/>
                </a:solidFill>
              </a:rPr>
              <a:t>Leveraging SDN Layering to Systematically Troubleshoot Networks</a:t>
            </a:r>
          </a:p>
        </p:txBody>
      </p:sp>
      <p:pic>
        <p:nvPicPr>
          <p:cNvPr id="4" name="Picture 3"/>
          <p:cNvPicPr>
            <a:picLocks noChangeAspect="1"/>
          </p:cNvPicPr>
          <p:nvPr/>
        </p:nvPicPr>
        <p:blipFill>
          <a:blip r:embed="rId3"/>
          <a:stretch>
            <a:fillRect/>
          </a:stretch>
        </p:blipFill>
        <p:spPr>
          <a:xfrm>
            <a:off x="0" y="1499069"/>
            <a:ext cx="9144000" cy="5358931"/>
          </a:xfrm>
          <a:prstGeom prst="rect">
            <a:avLst/>
          </a:prstGeom>
        </p:spPr>
      </p:pic>
      <p:sp>
        <p:nvSpPr>
          <p:cNvPr id="5" name="Rectangle 4"/>
          <p:cNvSpPr/>
          <p:nvPr/>
        </p:nvSpPr>
        <p:spPr>
          <a:xfrm>
            <a:off x="66835" y="1719872"/>
            <a:ext cx="3074661" cy="4832092"/>
          </a:xfrm>
          <a:prstGeom prst="rect">
            <a:avLst/>
          </a:prstGeom>
        </p:spPr>
        <p:txBody>
          <a:bodyPr wrap="square">
            <a:spAutoFit/>
          </a:bodyPr>
          <a:lstStyle/>
          <a:p>
            <a:r>
              <a:rPr lang="en-US" sz="2000" b="1" dirty="0">
                <a:solidFill>
                  <a:srgbClr val="FFFFFF"/>
                </a:solidFill>
              </a:rPr>
              <a:t>Brandon </a:t>
            </a:r>
            <a:r>
              <a:rPr lang="en-US" sz="2000" b="1" dirty="0" smtClean="0">
                <a:solidFill>
                  <a:srgbClr val="FFFFFF"/>
                </a:solidFill>
              </a:rPr>
              <a:t>Heller</a:t>
            </a:r>
            <a:r>
              <a:rPr lang="en-US" sz="2000" dirty="0">
                <a:solidFill>
                  <a:srgbClr val="FFFFFF"/>
                </a:solidFill>
                <a:latin typeface="Zapf Dingbats"/>
                <a:ea typeface="Zapf Dingbats"/>
                <a:cs typeface="Zapf Dingbats"/>
                <a:sym typeface="Zapf Dingbats"/>
              </a:rPr>
              <a:t>★</a:t>
            </a:r>
            <a:endParaRPr lang="en-US" sz="2000" dirty="0">
              <a:solidFill>
                <a:srgbClr val="FFFFFF"/>
              </a:solidFill>
            </a:endParaRPr>
          </a:p>
          <a:p>
            <a:r>
              <a:rPr lang="en-US" sz="2000" b="1" dirty="0" smtClean="0">
                <a:solidFill>
                  <a:srgbClr val="FFFFFF"/>
                </a:solidFill>
              </a:rPr>
              <a:t>Colin Scott</a:t>
            </a:r>
            <a:r>
              <a:rPr lang="en-US" sz="2000" dirty="0">
                <a:solidFill>
                  <a:srgbClr val="FFFFFF"/>
                </a:solidFill>
                <a:latin typeface="Wingdings"/>
                <a:ea typeface="Wingdings"/>
                <a:cs typeface="Wingdings"/>
                <a:sym typeface="Wingdings"/>
              </a:rPr>
              <a:t></a:t>
            </a:r>
            <a:endParaRPr lang="en-US" sz="2000" dirty="0">
              <a:solidFill>
                <a:srgbClr val="FFFFFF"/>
              </a:solidFill>
            </a:endParaRPr>
          </a:p>
          <a:p>
            <a:r>
              <a:rPr lang="en-US" sz="2000" dirty="0" smtClean="0">
                <a:solidFill>
                  <a:srgbClr val="FFFFFF"/>
                </a:solidFill>
              </a:rPr>
              <a:t>Nick </a:t>
            </a:r>
            <a:r>
              <a:rPr lang="en-US" sz="2000" dirty="0" err="1" smtClean="0">
                <a:solidFill>
                  <a:srgbClr val="FFFFFF"/>
                </a:solidFill>
              </a:rPr>
              <a:t>McKeown</a:t>
            </a:r>
            <a:r>
              <a:rPr lang="en-US" sz="2000" dirty="0">
                <a:solidFill>
                  <a:srgbClr val="FFFFFF"/>
                </a:solidFill>
                <a:latin typeface="Lucida Grande"/>
                <a:ea typeface="Lucida Grande"/>
                <a:cs typeface="Lucida Grande"/>
                <a:sym typeface="Zapf Dingbats"/>
              </a:rPr>
              <a:t>⌘</a:t>
            </a:r>
            <a:r>
              <a:rPr lang="en-US" sz="2000" dirty="0">
                <a:solidFill>
                  <a:srgbClr val="FFFFFF"/>
                </a:solidFill>
              </a:rPr>
              <a:t/>
            </a:r>
            <a:br>
              <a:rPr lang="en-US" sz="2000" dirty="0">
                <a:solidFill>
                  <a:srgbClr val="FFFFFF"/>
                </a:solidFill>
              </a:rPr>
            </a:br>
            <a:r>
              <a:rPr lang="en-US" sz="2000" dirty="0" smtClean="0">
                <a:solidFill>
                  <a:srgbClr val="FFFFFF"/>
                </a:solidFill>
              </a:rPr>
              <a:t>Scott </a:t>
            </a:r>
            <a:r>
              <a:rPr lang="en-US" sz="2000" dirty="0" err="1" smtClean="0">
                <a:solidFill>
                  <a:srgbClr val="FFFFFF"/>
                </a:solidFill>
              </a:rPr>
              <a:t>Shenker</a:t>
            </a:r>
            <a:r>
              <a:rPr lang="en-US" sz="2000" dirty="0" smtClean="0">
                <a:solidFill>
                  <a:srgbClr val="FFFFFF"/>
                </a:solidFill>
              </a:rPr>
              <a:t> </a:t>
            </a:r>
            <a:r>
              <a:rPr lang="en-US" sz="2000" dirty="0" smtClean="0">
                <a:solidFill>
                  <a:srgbClr val="FFFFFF"/>
                </a:solidFill>
                <a:latin typeface="Wingdings"/>
                <a:ea typeface="Wingdings"/>
                <a:cs typeface="Wingdings"/>
                <a:sym typeface="Wingdings"/>
              </a:rPr>
              <a:t></a:t>
            </a:r>
            <a:r>
              <a:rPr lang="en-US" sz="2000" dirty="0">
                <a:solidFill>
                  <a:srgbClr val="FFFFFF"/>
                </a:solidFill>
                <a:latin typeface="Wingdings"/>
                <a:ea typeface="Wingdings"/>
                <a:cs typeface="Wingdings"/>
                <a:sym typeface="Wingdings"/>
              </a:rPr>
              <a:t></a:t>
            </a:r>
            <a:r>
              <a:rPr lang="en-US" sz="2000" dirty="0">
                <a:solidFill>
                  <a:srgbClr val="FFFFFF"/>
                </a:solidFill>
              </a:rPr>
              <a:t/>
            </a:r>
            <a:br>
              <a:rPr lang="en-US" sz="2000" dirty="0">
                <a:solidFill>
                  <a:srgbClr val="FFFFFF"/>
                </a:solidFill>
              </a:rPr>
            </a:br>
            <a:r>
              <a:rPr lang="en-US" sz="2000" dirty="0" smtClean="0">
                <a:solidFill>
                  <a:srgbClr val="FFFFFF"/>
                </a:solidFill>
              </a:rPr>
              <a:t>Andreas </a:t>
            </a:r>
            <a:r>
              <a:rPr lang="en-US" sz="2000" dirty="0" err="1" smtClean="0">
                <a:solidFill>
                  <a:srgbClr val="FFFFFF"/>
                </a:solidFill>
              </a:rPr>
              <a:t>Wundsam</a:t>
            </a:r>
            <a:r>
              <a:rPr lang="en-US" sz="2000" dirty="0" smtClean="0">
                <a:solidFill>
                  <a:srgbClr val="FFFFFF"/>
                </a:solidFill>
              </a:rPr>
              <a:t> </a:t>
            </a:r>
            <a:r>
              <a:rPr lang="en-US" sz="2000" dirty="0">
                <a:solidFill>
                  <a:srgbClr val="FFFFFF"/>
                </a:solidFill>
                <a:latin typeface="Lucida Grande"/>
                <a:ea typeface="Lucida Grande"/>
                <a:cs typeface="Lucida Grande"/>
                <a:sym typeface="Zapf Dingbats"/>
              </a:rPr>
              <a:t>§</a:t>
            </a:r>
            <a:r>
              <a:rPr lang="en-US" sz="2000" dirty="0">
                <a:solidFill>
                  <a:srgbClr val="FFFFFF"/>
                </a:solidFill>
              </a:rPr>
              <a:t/>
            </a:r>
            <a:br>
              <a:rPr lang="en-US" sz="2000" dirty="0">
                <a:solidFill>
                  <a:srgbClr val="FFFFFF"/>
                </a:solidFill>
              </a:rPr>
            </a:br>
            <a:r>
              <a:rPr lang="en-US" sz="2000" dirty="0" err="1" smtClean="0">
                <a:solidFill>
                  <a:srgbClr val="FFFFFF"/>
                </a:solidFill>
              </a:rPr>
              <a:t>Hongyi</a:t>
            </a:r>
            <a:r>
              <a:rPr lang="en-US" sz="2000" dirty="0" smtClean="0">
                <a:solidFill>
                  <a:srgbClr val="FFFFFF"/>
                </a:solidFill>
              </a:rPr>
              <a:t> </a:t>
            </a:r>
            <a:r>
              <a:rPr lang="en-US" sz="2000" dirty="0" err="1" smtClean="0">
                <a:solidFill>
                  <a:srgbClr val="FFFFFF"/>
                </a:solidFill>
              </a:rPr>
              <a:t>Zeng</a:t>
            </a:r>
            <a:r>
              <a:rPr lang="en-US" sz="2000" dirty="0" smtClean="0">
                <a:solidFill>
                  <a:srgbClr val="FFFFFF"/>
                </a:solidFill>
                <a:latin typeface="Lucida Grande"/>
                <a:ea typeface="Lucida Grande"/>
                <a:cs typeface="Lucida Grande"/>
                <a:sym typeface="Zapf Dingbats"/>
              </a:rPr>
              <a:t>⌘</a:t>
            </a:r>
            <a:br>
              <a:rPr lang="en-US" sz="2000" dirty="0" smtClean="0">
                <a:solidFill>
                  <a:srgbClr val="FFFFFF"/>
                </a:solidFill>
                <a:latin typeface="Lucida Grande"/>
                <a:ea typeface="Lucida Grande"/>
                <a:cs typeface="Lucida Grande"/>
                <a:sym typeface="Zapf Dingbats"/>
              </a:rPr>
            </a:br>
            <a:r>
              <a:rPr lang="en-US" sz="2000" dirty="0" smtClean="0">
                <a:solidFill>
                  <a:srgbClr val="FFFFFF"/>
                </a:solidFill>
              </a:rPr>
              <a:t>Sam Whitlock</a:t>
            </a:r>
            <a:r>
              <a:rPr lang="en-US" sz="2000" dirty="0">
                <a:solidFill>
                  <a:srgbClr val="FFFFFF"/>
                </a:solidFill>
                <a:latin typeface="Wingdings"/>
                <a:ea typeface="Wingdings"/>
                <a:cs typeface="Wingdings"/>
                <a:sym typeface="Wingdings"/>
              </a:rPr>
              <a:t></a:t>
            </a:r>
            <a:endParaRPr lang="en-US" sz="2000" dirty="0">
              <a:solidFill>
                <a:srgbClr val="FFFFFF"/>
              </a:solidFill>
            </a:endParaRPr>
          </a:p>
          <a:p>
            <a:r>
              <a:rPr lang="en-US" sz="2000" dirty="0" err="1">
                <a:solidFill>
                  <a:srgbClr val="FFFFFF"/>
                </a:solidFill>
              </a:rPr>
              <a:t>Vimalkumar</a:t>
            </a:r>
            <a:r>
              <a:rPr lang="en-US" sz="2000" dirty="0">
                <a:solidFill>
                  <a:srgbClr val="FFFFFF"/>
                </a:solidFill>
              </a:rPr>
              <a:t> </a:t>
            </a:r>
            <a:r>
              <a:rPr lang="en-US" sz="2000" dirty="0" err="1" smtClean="0">
                <a:solidFill>
                  <a:srgbClr val="FFFFFF"/>
                </a:solidFill>
              </a:rPr>
              <a:t>Jeyakumar</a:t>
            </a:r>
            <a:r>
              <a:rPr lang="en-US" sz="2000" dirty="0">
                <a:solidFill>
                  <a:srgbClr val="FFFFFF"/>
                </a:solidFill>
                <a:latin typeface="Lucida Grande"/>
                <a:ea typeface="Lucida Grande"/>
                <a:cs typeface="Lucida Grande"/>
                <a:sym typeface="Zapf Dingbats"/>
              </a:rPr>
              <a:t>⌘</a:t>
            </a:r>
            <a:r>
              <a:rPr lang="en-US" sz="2000" dirty="0">
                <a:solidFill>
                  <a:srgbClr val="FFFFFF"/>
                </a:solidFill>
              </a:rPr>
              <a:t/>
            </a:r>
            <a:br>
              <a:rPr lang="en-US" sz="2000" dirty="0">
                <a:solidFill>
                  <a:srgbClr val="FFFFFF"/>
                </a:solidFill>
              </a:rPr>
            </a:br>
            <a:r>
              <a:rPr lang="en-US" sz="2000" dirty="0" smtClean="0">
                <a:solidFill>
                  <a:srgbClr val="FFFFFF"/>
                </a:solidFill>
              </a:rPr>
              <a:t>Nikhil </a:t>
            </a:r>
            <a:r>
              <a:rPr lang="en-US" sz="2000" dirty="0" err="1" smtClean="0">
                <a:solidFill>
                  <a:srgbClr val="FFFFFF"/>
                </a:solidFill>
              </a:rPr>
              <a:t>Handigol</a:t>
            </a:r>
            <a:r>
              <a:rPr lang="en-US" sz="2000" dirty="0" smtClean="0">
                <a:solidFill>
                  <a:srgbClr val="FFFFFF"/>
                </a:solidFill>
                <a:latin typeface="Zapf Dingbats"/>
                <a:ea typeface="Zapf Dingbats"/>
                <a:cs typeface="Zapf Dingbats"/>
                <a:sym typeface="Zapf Dingbats"/>
              </a:rPr>
              <a:t>★</a:t>
            </a:r>
            <a:br>
              <a:rPr lang="en-US" sz="2000" dirty="0" smtClean="0">
                <a:solidFill>
                  <a:srgbClr val="FFFFFF"/>
                </a:solidFill>
                <a:latin typeface="Zapf Dingbats"/>
                <a:ea typeface="Zapf Dingbats"/>
                <a:cs typeface="Zapf Dingbats"/>
                <a:sym typeface="Zapf Dingbats"/>
              </a:rPr>
            </a:br>
            <a:r>
              <a:rPr lang="en-US" sz="2000" dirty="0" smtClean="0">
                <a:solidFill>
                  <a:srgbClr val="FFFFFF"/>
                </a:solidFill>
              </a:rPr>
              <a:t>James McCauley</a:t>
            </a:r>
            <a:r>
              <a:rPr lang="en-US" sz="2000" dirty="0" smtClean="0">
                <a:solidFill>
                  <a:srgbClr val="FFFFFF"/>
                </a:solidFill>
                <a:latin typeface="Wingdings"/>
                <a:ea typeface="Wingdings"/>
                <a:cs typeface="Wingdings"/>
                <a:sym typeface="Wingdings"/>
              </a:rPr>
              <a:t></a:t>
            </a:r>
            <a:r>
              <a:rPr lang="en-US" sz="2000" dirty="0">
                <a:solidFill>
                  <a:srgbClr val="FFFFFF"/>
                </a:solidFill>
                <a:latin typeface="Wingdings"/>
                <a:ea typeface="Wingdings"/>
                <a:cs typeface="Wingdings"/>
                <a:sym typeface="Wingdings"/>
              </a:rPr>
              <a:t></a:t>
            </a:r>
            <a:r>
              <a:rPr lang="en-US" sz="2000" dirty="0" smtClean="0">
                <a:solidFill>
                  <a:srgbClr val="FFFFFF"/>
                </a:solidFill>
              </a:rPr>
              <a:t/>
            </a:r>
            <a:br>
              <a:rPr lang="en-US" sz="2000" dirty="0" smtClean="0">
                <a:solidFill>
                  <a:srgbClr val="FFFFFF"/>
                </a:solidFill>
              </a:rPr>
            </a:br>
            <a:r>
              <a:rPr lang="en-US" sz="2000" dirty="0" err="1" smtClean="0">
                <a:solidFill>
                  <a:srgbClr val="FFFFFF"/>
                </a:solidFill>
              </a:rPr>
              <a:t>Kyriakos</a:t>
            </a:r>
            <a:r>
              <a:rPr lang="en-US" sz="2000" dirty="0" smtClean="0">
                <a:solidFill>
                  <a:srgbClr val="FFFFFF"/>
                </a:solidFill>
              </a:rPr>
              <a:t> </a:t>
            </a:r>
            <a:r>
              <a:rPr lang="en-US" sz="2000" dirty="0" err="1" smtClean="0">
                <a:solidFill>
                  <a:srgbClr val="FFFFFF"/>
                </a:solidFill>
              </a:rPr>
              <a:t>Zariﬁs</a:t>
            </a:r>
            <a:r>
              <a:rPr lang="en-US" sz="2000" dirty="0">
                <a:solidFill>
                  <a:srgbClr val="FFFFFF"/>
                </a:solidFill>
              </a:rPr>
              <a:t>∞</a:t>
            </a:r>
            <a:br>
              <a:rPr lang="en-US" sz="2000" dirty="0">
                <a:solidFill>
                  <a:srgbClr val="FFFFFF"/>
                </a:solidFill>
              </a:rPr>
            </a:br>
            <a:r>
              <a:rPr lang="en-US" sz="2000" dirty="0" err="1" smtClean="0">
                <a:solidFill>
                  <a:srgbClr val="FFFFFF"/>
                </a:solidFill>
              </a:rPr>
              <a:t>Peyman</a:t>
            </a:r>
            <a:r>
              <a:rPr lang="en-US" sz="2000" dirty="0" smtClean="0">
                <a:solidFill>
                  <a:srgbClr val="FFFFFF"/>
                </a:solidFill>
              </a:rPr>
              <a:t> </a:t>
            </a:r>
            <a:r>
              <a:rPr lang="en-US" sz="2000" dirty="0" err="1" smtClean="0">
                <a:solidFill>
                  <a:srgbClr val="FFFFFF"/>
                </a:solidFill>
              </a:rPr>
              <a:t>Kazemian</a:t>
            </a:r>
            <a:r>
              <a:rPr lang="en-US" sz="2000" dirty="0">
                <a:solidFill>
                  <a:srgbClr val="FFFFFF"/>
                </a:solidFill>
                <a:latin typeface="Zapf Dingbats"/>
                <a:ea typeface="Zapf Dingbats"/>
                <a:cs typeface="Zapf Dingbats"/>
                <a:sym typeface="Zapf Dingbats"/>
              </a:rPr>
              <a:t>★</a:t>
            </a:r>
            <a:r>
              <a:rPr lang="en-US" sz="2000" dirty="0" smtClean="0">
                <a:solidFill>
                  <a:srgbClr val="FFFFFF"/>
                </a:solidFill>
              </a:rPr>
              <a:t> </a:t>
            </a:r>
            <a:endParaRPr lang="en-US" sz="2000" dirty="0">
              <a:solidFill>
                <a:srgbClr val="FFFFFF"/>
              </a:solidFill>
            </a:endParaRPr>
          </a:p>
          <a:p>
            <a:endParaRPr lang="en-US" sz="2000" dirty="0">
              <a:solidFill>
                <a:srgbClr val="FFFFFF"/>
              </a:solidFill>
            </a:endParaRPr>
          </a:p>
          <a:p>
            <a:r>
              <a:rPr lang="en-US" sz="2400" b="1" dirty="0" err="1">
                <a:solidFill>
                  <a:srgbClr val="FFFFFF"/>
                </a:solidFill>
              </a:rPr>
              <a:t>HotSDN</a:t>
            </a:r>
            <a:r>
              <a:rPr lang="en-US" sz="2400" b="1" dirty="0">
                <a:solidFill>
                  <a:srgbClr val="FFFFFF"/>
                </a:solidFill>
              </a:rPr>
              <a:t> </a:t>
            </a:r>
            <a:r>
              <a:rPr lang="en-US" sz="2400" b="1" dirty="0" smtClean="0">
                <a:solidFill>
                  <a:srgbClr val="FFFFFF"/>
                </a:solidFill>
              </a:rPr>
              <a:t>2013</a:t>
            </a:r>
            <a:endParaRPr lang="en-US" sz="2400" b="1" dirty="0">
              <a:solidFill>
                <a:srgbClr val="FFFFFF"/>
              </a:solidFill>
            </a:endParaRPr>
          </a:p>
          <a:p>
            <a:r>
              <a:rPr lang="en-US" sz="2400" b="1" dirty="0" smtClean="0">
                <a:solidFill>
                  <a:srgbClr val="FFFFFF"/>
                </a:solidFill>
              </a:rPr>
              <a:t>Hong </a:t>
            </a:r>
            <a:r>
              <a:rPr lang="en-US" sz="2400" b="1" dirty="0">
                <a:solidFill>
                  <a:srgbClr val="FFFFFF"/>
                </a:solidFill>
              </a:rPr>
              <a:t>Kong</a:t>
            </a:r>
          </a:p>
        </p:txBody>
      </p:sp>
      <p:sp>
        <p:nvSpPr>
          <p:cNvPr id="6" name="Rectangle 5"/>
          <p:cNvSpPr/>
          <p:nvPr/>
        </p:nvSpPr>
        <p:spPr>
          <a:xfrm>
            <a:off x="6261450" y="1719872"/>
            <a:ext cx="2673614" cy="1938992"/>
          </a:xfrm>
          <a:prstGeom prst="rect">
            <a:avLst/>
          </a:prstGeom>
        </p:spPr>
        <p:txBody>
          <a:bodyPr wrap="square">
            <a:spAutoFit/>
          </a:bodyPr>
          <a:lstStyle/>
          <a:p>
            <a:pPr algn="r"/>
            <a:r>
              <a:rPr lang="en-US" sz="2000" dirty="0" smtClean="0">
                <a:solidFill>
                  <a:srgbClr val="FFFFFF"/>
                </a:solidFill>
                <a:latin typeface="Lucida Grande"/>
                <a:ea typeface="Lucida Grande"/>
                <a:cs typeface="Lucida Grande"/>
                <a:sym typeface="Zapf Dingbats"/>
              </a:rPr>
              <a:t>⌘</a:t>
            </a:r>
            <a:r>
              <a:rPr lang="en-US" sz="2000" dirty="0" smtClean="0">
                <a:solidFill>
                  <a:srgbClr val="FFFFFF"/>
                </a:solidFill>
              </a:rPr>
              <a:t>Stanford</a:t>
            </a:r>
          </a:p>
          <a:p>
            <a:pPr algn="r"/>
            <a:r>
              <a:rPr lang="en-US" sz="2000" dirty="0" smtClean="0">
                <a:solidFill>
                  <a:srgbClr val="FFFFFF"/>
                </a:solidFill>
                <a:latin typeface="Wingdings"/>
                <a:ea typeface="Wingdings"/>
                <a:cs typeface="Wingdings"/>
                <a:sym typeface="Wingdings"/>
              </a:rPr>
              <a:t></a:t>
            </a:r>
            <a:r>
              <a:rPr lang="en-US" sz="2000" dirty="0" smtClean="0">
                <a:solidFill>
                  <a:srgbClr val="FFFFFF"/>
                </a:solidFill>
              </a:rPr>
              <a:t>Berkeley</a:t>
            </a:r>
          </a:p>
          <a:p>
            <a:pPr algn="r"/>
            <a:r>
              <a:rPr lang="en-US" sz="2000" dirty="0" smtClean="0">
                <a:solidFill>
                  <a:srgbClr val="FFFFFF"/>
                </a:solidFill>
              </a:rPr>
              <a:t>∞USC</a:t>
            </a:r>
          </a:p>
          <a:p>
            <a:pPr algn="r"/>
            <a:r>
              <a:rPr lang="en-US" sz="2000" dirty="0" smtClean="0">
                <a:solidFill>
                  <a:srgbClr val="FFFFFF"/>
                </a:solidFill>
                <a:latin typeface="Wingdings"/>
                <a:ea typeface="Wingdings"/>
                <a:cs typeface="Wingdings"/>
                <a:sym typeface="Wingdings"/>
              </a:rPr>
              <a:t></a:t>
            </a:r>
            <a:r>
              <a:rPr lang="en-US" sz="2000" dirty="0" smtClean="0">
                <a:solidFill>
                  <a:srgbClr val="FFFFFF"/>
                </a:solidFill>
              </a:rPr>
              <a:t>ICSI</a:t>
            </a:r>
          </a:p>
          <a:p>
            <a:pPr algn="r"/>
            <a:r>
              <a:rPr lang="en-US" sz="2000" dirty="0" smtClean="0">
                <a:solidFill>
                  <a:srgbClr val="FFFFFF"/>
                </a:solidFill>
                <a:latin typeface="Zapf Dingbats"/>
                <a:ea typeface="Zapf Dingbats"/>
                <a:cs typeface="Zapf Dingbats"/>
                <a:sym typeface="Zapf Dingbats"/>
              </a:rPr>
              <a:t>★</a:t>
            </a:r>
            <a:r>
              <a:rPr lang="en-US" sz="2000" dirty="0" smtClean="0">
                <a:solidFill>
                  <a:srgbClr val="FFFFFF"/>
                </a:solidFill>
              </a:rPr>
              <a:t>SDN Academy</a:t>
            </a:r>
          </a:p>
          <a:p>
            <a:pPr algn="r"/>
            <a:r>
              <a:rPr lang="en-US" sz="2000" dirty="0" smtClean="0">
                <a:solidFill>
                  <a:srgbClr val="FFFFFF"/>
                </a:solidFill>
                <a:latin typeface="Lucida Grande"/>
                <a:ea typeface="Lucida Grande"/>
                <a:cs typeface="Lucida Grande"/>
                <a:sym typeface="Zapf Dingbats"/>
              </a:rPr>
              <a:t>§</a:t>
            </a:r>
            <a:r>
              <a:rPr lang="en-US" sz="2000" dirty="0" smtClean="0">
                <a:solidFill>
                  <a:srgbClr val="FFFFFF"/>
                </a:solidFill>
              </a:rPr>
              <a:t>Big Switch Networks</a:t>
            </a:r>
          </a:p>
        </p:txBody>
      </p:sp>
    </p:spTree>
    <p:extLst>
      <p:ext uri="{BB962C8B-B14F-4D97-AF65-F5344CB8AC3E}">
        <p14:creationId xmlns:p14="http://schemas.microsoft.com/office/powerpoint/2010/main" val="14538101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Takeways</a:t>
            </a:r>
            <a:endParaRPr lang="en-US" dirty="0"/>
          </a:p>
        </p:txBody>
      </p:sp>
      <p:sp>
        <p:nvSpPr>
          <p:cNvPr id="3" name="Content Placeholder 2"/>
          <p:cNvSpPr>
            <a:spLocks noGrp="1"/>
          </p:cNvSpPr>
          <p:nvPr>
            <p:ph idx="1"/>
          </p:nvPr>
        </p:nvSpPr>
        <p:spPr/>
        <p:txBody>
          <a:bodyPr>
            <a:normAutofit/>
          </a:bodyPr>
          <a:lstStyle/>
          <a:p>
            <a:r>
              <a:rPr lang="en-US" dirty="0" smtClean="0"/>
              <a:t>Control plane layering enables systematic troubleshooting</a:t>
            </a:r>
          </a:p>
          <a:p>
            <a:r>
              <a:rPr lang="en-US" dirty="0" smtClean="0"/>
              <a:t>Thinking about troubleshooting in terms of layers shows us where tools fit in</a:t>
            </a:r>
          </a:p>
          <a:p>
            <a:pPr lvl="1"/>
            <a:r>
              <a:rPr lang="en-US" dirty="0" smtClean="0"/>
              <a:t>Reveals missing tools</a:t>
            </a:r>
          </a:p>
          <a:p>
            <a:pPr lvl="1"/>
            <a:r>
              <a:rPr lang="en-US" dirty="0" smtClean="0"/>
              <a:t>Highlights choices between tools, with tradeoffs</a:t>
            </a:r>
          </a:p>
          <a:p>
            <a:r>
              <a:rPr lang="en-US" dirty="0" smtClean="0"/>
              <a:t>Plenty of opportunities left.</a:t>
            </a:r>
            <a:endParaRPr lang="en-US" dirty="0"/>
          </a:p>
          <a:p>
            <a:endParaRPr lang="en-US" dirty="0" smtClean="0"/>
          </a:p>
          <a:p>
            <a:endParaRPr lang="en-US" dirty="0"/>
          </a:p>
        </p:txBody>
      </p:sp>
      <p:grpSp>
        <p:nvGrpSpPr>
          <p:cNvPr id="6" name="Group 5"/>
          <p:cNvGrpSpPr/>
          <p:nvPr/>
        </p:nvGrpSpPr>
        <p:grpSpPr>
          <a:xfrm>
            <a:off x="1270094" y="5471538"/>
            <a:ext cx="6093749" cy="1241315"/>
            <a:chOff x="1270094" y="5471538"/>
            <a:chExt cx="6093749" cy="1241315"/>
          </a:xfrm>
        </p:grpSpPr>
        <p:pic>
          <p:nvPicPr>
            <p:cNvPr id="4" name="Picture 3"/>
            <p:cNvPicPr>
              <a:picLocks noChangeAspect="1"/>
            </p:cNvPicPr>
            <p:nvPr/>
          </p:nvPicPr>
          <p:blipFill>
            <a:blip r:embed="rId3"/>
            <a:stretch>
              <a:fillRect/>
            </a:stretch>
          </p:blipFill>
          <p:spPr>
            <a:xfrm>
              <a:off x="1270094" y="5512068"/>
              <a:ext cx="799068" cy="1200785"/>
            </a:xfrm>
            <a:prstGeom prst="rect">
              <a:avLst/>
            </a:prstGeom>
          </p:spPr>
        </p:pic>
        <p:sp>
          <p:nvSpPr>
            <p:cNvPr id="5" name="Oval Callout 4"/>
            <p:cNvSpPr/>
            <p:nvPr/>
          </p:nvSpPr>
          <p:spPr>
            <a:xfrm>
              <a:off x="2248015" y="5471538"/>
              <a:ext cx="5115828" cy="887663"/>
            </a:xfrm>
            <a:prstGeom prst="wedgeEllipseCallout">
              <a:avLst>
                <a:gd name="adj1" fmla="val -53124"/>
                <a:gd name="adj2" fmla="val 4592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lumMod val="95000"/>
                    </a:schemeClr>
                  </a:solidFill>
                </a:rPr>
                <a:t>Operationalize!</a:t>
              </a:r>
              <a:endParaRPr lang="en-US" sz="4000" dirty="0">
                <a:solidFill>
                  <a:schemeClr val="bg1">
                    <a:lumMod val="95000"/>
                  </a:schemeClr>
                </a:solidFill>
              </a:endParaRPr>
            </a:p>
          </p:txBody>
        </p:sp>
      </p:grpSp>
    </p:spTree>
    <p:extLst>
      <p:ext uri="{BB962C8B-B14F-4D97-AF65-F5344CB8AC3E}">
        <p14:creationId xmlns:p14="http://schemas.microsoft.com/office/powerpoint/2010/main" val="2418949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420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1416"/>
            <a:ext cx="8229600" cy="1143000"/>
          </a:xfrm>
        </p:spPr>
        <p:txBody>
          <a:bodyPr>
            <a:normAutofit/>
          </a:bodyPr>
          <a:lstStyle/>
          <a:p>
            <a:r>
              <a:rPr lang="en-US" dirty="0"/>
              <a:t>Leverage </a:t>
            </a:r>
            <a:r>
              <a:rPr lang="en-US" dirty="0" smtClean="0"/>
              <a:t>the layers </a:t>
            </a:r>
            <a:r>
              <a:rPr lang="en-US" dirty="0"/>
              <a:t>in </a:t>
            </a:r>
            <a:r>
              <a:rPr lang="en-US" dirty="0" smtClean="0"/>
              <a:t>SDN. </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0" y="1499069"/>
            <a:ext cx="9144000" cy="5358931"/>
          </a:xfrm>
          <a:prstGeom prst="rect">
            <a:avLst/>
          </a:prstGeom>
        </p:spPr>
      </p:pic>
      <p:sp>
        <p:nvSpPr>
          <p:cNvPr id="5" name="Rectangle 4"/>
          <p:cNvSpPr/>
          <p:nvPr/>
        </p:nvSpPr>
        <p:spPr>
          <a:xfrm>
            <a:off x="66835" y="1719872"/>
            <a:ext cx="3074661" cy="4832092"/>
          </a:xfrm>
          <a:prstGeom prst="rect">
            <a:avLst/>
          </a:prstGeom>
        </p:spPr>
        <p:txBody>
          <a:bodyPr wrap="square">
            <a:spAutoFit/>
          </a:bodyPr>
          <a:lstStyle/>
          <a:p>
            <a:r>
              <a:rPr lang="en-US" sz="2000" b="1" dirty="0">
                <a:solidFill>
                  <a:srgbClr val="FFFFFF"/>
                </a:solidFill>
              </a:rPr>
              <a:t>Brandon </a:t>
            </a:r>
            <a:r>
              <a:rPr lang="en-US" sz="2000" b="1" dirty="0" smtClean="0">
                <a:solidFill>
                  <a:srgbClr val="FFFFFF"/>
                </a:solidFill>
              </a:rPr>
              <a:t>Heller</a:t>
            </a:r>
            <a:r>
              <a:rPr lang="en-US" sz="2000" dirty="0">
                <a:solidFill>
                  <a:srgbClr val="FFFFFF"/>
                </a:solidFill>
                <a:latin typeface="Zapf Dingbats"/>
                <a:ea typeface="Zapf Dingbats"/>
                <a:cs typeface="Zapf Dingbats"/>
                <a:sym typeface="Zapf Dingbats"/>
              </a:rPr>
              <a:t>★</a:t>
            </a:r>
            <a:endParaRPr lang="en-US" sz="2000" dirty="0">
              <a:solidFill>
                <a:srgbClr val="FFFFFF"/>
              </a:solidFill>
            </a:endParaRPr>
          </a:p>
          <a:p>
            <a:r>
              <a:rPr lang="en-US" sz="2000" b="1" dirty="0" smtClean="0">
                <a:solidFill>
                  <a:srgbClr val="FFFFFF"/>
                </a:solidFill>
              </a:rPr>
              <a:t>Colin Scott</a:t>
            </a:r>
            <a:r>
              <a:rPr lang="en-US" sz="2000" dirty="0">
                <a:solidFill>
                  <a:srgbClr val="FFFFFF"/>
                </a:solidFill>
                <a:latin typeface="Wingdings"/>
                <a:ea typeface="Wingdings"/>
                <a:cs typeface="Wingdings"/>
                <a:sym typeface="Wingdings"/>
              </a:rPr>
              <a:t></a:t>
            </a:r>
            <a:endParaRPr lang="en-US" sz="2000" dirty="0">
              <a:solidFill>
                <a:srgbClr val="FFFFFF"/>
              </a:solidFill>
            </a:endParaRPr>
          </a:p>
          <a:p>
            <a:r>
              <a:rPr lang="en-US" sz="2000" dirty="0" smtClean="0">
                <a:solidFill>
                  <a:srgbClr val="FFFFFF"/>
                </a:solidFill>
              </a:rPr>
              <a:t>Nick </a:t>
            </a:r>
            <a:r>
              <a:rPr lang="en-US" sz="2000" dirty="0" err="1" smtClean="0">
                <a:solidFill>
                  <a:srgbClr val="FFFFFF"/>
                </a:solidFill>
              </a:rPr>
              <a:t>McKeown</a:t>
            </a:r>
            <a:r>
              <a:rPr lang="en-US" sz="2000" dirty="0">
                <a:solidFill>
                  <a:srgbClr val="FFFFFF"/>
                </a:solidFill>
                <a:latin typeface="Lucida Grande"/>
                <a:ea typeface="Lucida Grande"/>
                <a:cs typeface="Lucida Grande"/>
                <a:sym typeface="Zapf Dingbats"/>
              </a:rPr>
              <a:t>⌘</a:t>
            </a:r>
            <a:r>
              <a:rPr lang="en-US" sz="2000" dirty="0">
                <a:solidFill>
                  <a:srgbClr val="FFFFFF"/>
                </a:solidFill>
              </a:rPr>
              <a:t/>
            </a:r>
            <a:br>
              <a:rPr lang="en-US" sz="2000" dirty="0">
                <a:solidFill>
                  <a:srgbClr val="FFFFFF"/>
                </a:solidFill>
              </a:rPr>
            </a:br>
            <a:r>
              <a:rPr lang="en-US" sz="2000" dirty="0" smtClean="0">
                <a:solidFill>
                  <a:srgbClr val="FFFFFF"/>
                </a:solidFill>
              </a:rPr>
              <a:t>Scott </a:t>
            </a:r>
            <a:r>
              <a:rPr lang="en-US" sz="2000" dirty="0" err="1" smtClean="0">
                <a:solidFill>
                  <a:srgbClr val="FFFFFF"/>
                </a:solidFill>
              </a:rPr>
              <a:t>Shenker</a:t>
            </a:r>
            <a:r>
              <a:rPr lang="en-US" sz="2000" dirty="0" smtClean="0">
                <a:solidFill>
                  <a:srgbClr val="FFFFFF"/>
                </a:solidFill>
              </a:rPr>
              <a:t> </a:t>
            </a:r>
            <a:r>
              <a:rPr lang="en-US" sz="2000" dirty="0" smtClean="0">
                <a:solidFill>
                  <a:srgbClr val="FFFFFF"/>
                </a:solidFill>
                <a:latin typeface="Wingdings"/>
                <a:ea typeface="Wingdings"/>
                <a:cs typeface="Wingdings"/>
                <a:sym typeface="Wingdings"/>
              </a:rPr>
              <a:t></a:t>
            </a:r>
            <a:r>
              <a:rPr lang="en-US" sz="2000" dirty="0">
                <a:solidFill>
                  <a:srgbClr val="FFFFFF"/>
                </a:solidFill>
                <a:latin typeface="Wingdings"/>
                <a:ea typeface="Wingdings"/>
                <a:cs typeface="Wingdings"/>
                <a:sym typeface="Wingdings"/>
              </a:rPr>
              <a:t></a:t>
            </a:r>
            <a:r>
              <a:rPr lang="en-US" sz="2000" dirty="0">
                <a:solidFill>
                  <a:srgbClr val="FFFFFF"/>
                </a:solidFill>
              </a:rPr>
              <a:t/>
            </a:r>
            <a:br>
              <a:rPr lang="en-US" sz="2000" dirty="0">
                <a:solidFill>
                  <a:srgbClr val="FFFFFF"/>
                </a:solidFill>
              </a:rPr>
            </a:br>
            <a:r>
              <a:rPr lang="en-US" sz="2000" dirty="0" smtClean="0">
                <a:solidFill>
                  <a:srgbClr val="FFFFFF"/>
                </a:solidFill>
              </a:rPr>
              <a:t>Andreas </a:t>
            </a:r>
            <a:r>
              <a:rPr lang="en-US" sz="2000" dirty="0" err="1" smtClean="0">
                <a:solidFill>
                  <a:srgbClr val="FFFFFF"/>
                </a:solidFill>
              </a:rPr>
              <a:t>Wundsam</a:t>
            </a:r>
            <a:r>
              <a:rPr lang="en-US" sz="2000" dirty="0" smtClean="0">
                <a:solidFill>
                  <a:srgbClr val="FFFFFF"/>
                </a:solidFill>
              </a:rPr>
              <a:t> </a:t>
            </a:r>
            <a:r>
              <a:rPr lang="en-US" sz="2000" dirty="0">
                <a:solidFill>
                  <a:srgbClr val="FFFFFF"/>
                </a:solidFill>
                <a:latin typeface="Lucida Grande"/>
                <a:ea typeface="Lucida Grande"/>
                <a:cs typeface="Lucida Grande"/>
                <a:sym typeface="Zapf Dingbats"/>
              </a:rPr>
              <a:t>§</a:t>
            </a:r>
            <a:r>
              <a:rPr lang="en-US" sz="2000" dirty="0">
                <a:solidFill>
                  <a:srgbClr val="FFFFFF"/>
                </a:solidFill>
              </a:rPr>
              <a:t/>
            </a:r>
            <a:br>
              <a:rPr lang="en-US" sz="2000" dirty="0">
                <a:solidFill>
                  <a:srgbClr val="FFFFFF"/>
                </a:solidFill>
              </a:rPr>
            </a:br>
            <a:r>
              <a:rPr lang="en-US" sz="2000" dirty="0" err="1" smtClean="0">
                <a:solidFill>
                  <a:srgbClr val="FFFFFF"/>
                </a:solidFill>
              </a:rPr>
              <a:t>Hongyi</a:t>
            </a:r>
            <a:r>
              <a:rPr lang="en-US" sz="2000" dirty="0" smtClean="0">
                <a:solidFill>
                  <a:srgbClr val="FFFFFF"/>
                </a:solidFill>
              </a:rPr>
              <a:t> </a:t>
            </a:r>
            <a:r>
              <a:rPr lang="en-US" sz="2000" dirty="0" err="1" smtClean="0">
                <a:solidFill>
                  <a:srgbClr val="FFFFFF"/>
                </a:solidFill>
              </a:rPr>
              <a:t>Zeng</a:t>
            </a:r>
            <a:r>
              <a:rPr lang="en-US" sz="2000" dirty="0" smtClean="0">
                <a:solidFill>
                  <a:srgbClr val="FFFFFF"/>
                </a:solidFill>
                <a:latin typeface="Lucida Grande"/>
                <a:ea typeface="Lucida Grande"/>
                <a:cs typeface="Lucida Grande"/>
                <a:sym typeface="Zapf Dingbats"/>
              </a:rPr>
              <a:t>⌘</a:t>
            </a:r>
            <a:br>
              <a:rPr lang="en-US" sz="2000" dirty="0" smtClean="0">
                <a:solidFill>
                  <a:srgbClr val="FFFFFF"/>
                </a:solidFill>
                <a:latin typeface="Lucida Grande"/>
                <a:ea typeface="Lucida Grande"/>
                <a:cs typeface="Lucida Grande"/>
                <a:sym typeface="Zapf Dingbats"/>
              </a:rPr>
            </a:br>
            <a:r>
              <a:rPr lang="en-US" sz="2000" dirty="0" smtClean="0">
                <a:solidFill>
                  <a:srgbClr val="FFFFFF"/>
                </a:solidFill>
              </a:rPr>
              <a:t>Sam Whitlock</a:t>
            </a:r>
            <a:r>
              <a:rPr lang="en-US" sz="2000" dirty="0">
                <a:solidFill>
                  <a:srgbClr val="FFFFFF"/>
                </a:solidFill>
                <a:latin typeface="Wingdings"/>
                <a:ea typeface="Wingdings"/>
                <a:cs typeface="Wingdings"/>
                <a:sym typeface="Wingdings"/>
              </a:rPr>
              <a:t></a:t>
            </a:r>
            <a:endParaRPr lang="en-US" sz="2000" dirty="0">
              <a:solidFill>
                <a:srgbClr val="FFFFFF"/>
              </a:solidFill>
            </a:endParaRPr>
          </a:p>
          <a:p>
            <a:r>
              <a:rPr lang="en-US" sz="2000" dirty="0" err="1">
                <a:solidFill>
                  <a:srgbClr val="FFFFFF"/>
                </a:solidFill>
              </a:rPr>
              <a:t>Vimalkumar</a:t>
            </a:r>
            <a:r>
              <a:rPr lang="en-US" sz="2000" dirty="0">
                <a:solidFill>
                  <a:srgbClr val="FFFFFF"/>
                </a:solidFill>
              </a:rPr>
              <a:t> </a:t>
            </a:r>
            <a:r>
              <a:rPr lang="en-US" sz="2000" dirty="0" err="1" smtClean="0">
                <a:solidFill>
                  <a:srgbClr val="FFFFFF"/>
                </a:solidFill>
              </a:rPr>
              <a:t>Jeyakumar</a:t>
            </a:r>
            <a:r>
              <a:rPr lang="en-US" sz="2000" dirty="0">
                <a:solidFill>
                  <a:srgbClr val="FFFFFF"/>
                </a:solidFill>
                <a:latin typeface="Lucida Grande"/>
                <a:ea typeface="Lucida Grande"/>
                <a:cs typeface="Lucida Grande"/>
                <a:sym typeface="Zapf Dingbats"/>
              </a:rPr>
              <a:t>⌘</a:t>
            </a:r>
            <a:r>
              <a:rPr lang="en-US" sz="2000" dirty="0">
                <a:solidFill>
                  <a:srgbClr val="FFFFFF"/>
                </a:solidFill>
              </a:rPr>
              <a:t/>
            </a:r>
            <a:br>
              <a:rPr lang="en-US" sz="2000" dirty="0">
                <a:solidFill>
                  <a:srgbClr val="FFFFFF"/>
                </a:solidFill>
              </a:rPr>
            </a:br>
            <a:r>
              <a:rPr lang="en-US" sz="2000" dirty="0" smtClean="0">
                <a:solidFill>
                  <a:srgbClr val="FFFFFF"/>
                </a:solidFill>
              </a:rPr>
              <a:t>Nikhil </a:t>
            </a:r>
            <a:r>
              <a:rPr lang="en-US" sz="2000" dirty="0" err="1" smtClean="0">
                <a:solidFill>
                  <a:srgbClr val="FFFFFF"/>
                </a:solidFill>
              </a:rPr>
              <a:t>Handigol</a:t>
            </a:r>
            <a:r>
              <a:rPr lang="en-US" sz="2000" dirty="0" smtClean="0">
                <a:solidFill>
                  <a:srgbClr val="FFFFFF"/>
                </a:solidFill>
                <a:latin typeface="Zapf Dingbats"/>
                <a:ea typeface="Zapf Dingbats"/>
                <a:cs typeface="Zapf Dingbats"/>
                <a:sym typeface="Zapf Dingbats"/>
              </a:rPr>
              <a:t>★</a:t>
            </a:r>
            <a:br>
              <a:rPr lang="en-US" sz="2000" dirty="0" smtClean="0">
                <a:solidFill>
                  <a:srgbClr val="FFFFFF"/>
                </a:solidFill>
                <a:latin typeface="Zapf Dingbats"/>
                <a:ea typeface="Zapf Dingbats"/>
                <a:cs typeface="Zapf Dingbats"/>
                <a:sym typeface="Zapf Dingbats"/>
              </a:rPr>
            </a:br>
            <a:r>
              <a:rPr lang="en-US" sz="2000" dirty="0" smtClean="0">
                <a:solidFill>
                  <a:srgbClr val="FFFFFF"/>
                </a:solidFill>
              </a:rPr>
              <a:t>James McCauley</a:t>
            </a:r>
            <a:r>
              <a:rPr lang="en-US" sz="2000" dirty="0" smtClean="0">
                <a:solidFill>
                  <a:srgbClr val="FFFFFF"/>
                </a:solidFill>
                <a:latin typeface="Wingdings"/>
                <a:ea typeface="Wingdings"/>
                <a:cs typeface="Wingdings"/>
                <a:sym typeface="Wingdings"/>
              </a:rPr>
              <a:t></a:t>
            </a:r>
            <a:r>
              <a:rPr lang="en-US" sz="2000" dirty="0">
                <a:solidFill>
                  <a:srgbClr val="FFFFFF"/>
                </a:solidFill>
                <a:latin typeface="Wingdings"/>
                <a:ea typeface="Wingdings"/>
                <a:cs typeface="Wingdings"/>
                <a:sym typeface="Wingdings"/>
              </a:rPr>
              <a:t></a:t>
            </a:r>
            <a:r>
              <a:rPr lang="en-US" sz="2000" dirty="0" smtClean="0">
                <a:solidFill>
                  <a:srgbClr val="FFFFFF"/>
                </a:solidFill>
              </a:rPr>
              <a:t/>
            </a:r>
            <a:br>
              <a:rPr lang="en-US" sz="2000" dirty="0" smtClean="0">
                <a:solidFill>
                  <a:srgbClr val="FFFFFF"/>
                </a:solidFill>
              </a:rPr>
            </a:br>
            <a:r>
              <a:rPr lang="en-US" sz="2000" dirty="0" err="1" smtClean="0">
                <a:solidFill>
                  <a:srgbClr val="FFFFFF"/>
                </a:solidFill>
              </a:rPr>
              <a:t>Kyriakos</a:t>
            </a:r>
            <a:r>
              <a:rPr lang="en-US" sz="2000" dirty="0" smtClean="0">
                <a:solidFill>
                  <a:srgbClr val="FFFFFF"/>
                </a:solidFill>
              </a:rPr>
              <a:t> </a:t>
            </a:r>
            <a:r>
              <a:rPr lang="en-US" sz="2000" dirty="0" err="1" smtClean="0">
                <a:solidFill>
                  <a:srgbClr val="FFFFFF"/>
                </a:solidFill>
              </a:rPr>
              <a:t>Zariﬁs</a:t>
            </a:r>
            <a:r>
              <a:rPr lang="en-US" sz="2000" dirty="0">
                <a:solidFill>
                  <a:srgbClr val="FFFFFF"/>
                </a:solidFill>
              </a:rPr>
              <a:t>∞</a:t>
            </a:r>
            <a:br>
              <a:rPr lang="en-US" sz="2000" dirty="0">
                <a:solidFill>
                  <a:srgbClr val="FFFFFF"/>
                </a:solidFill>
              </a:rPr>
            </a:br>
            <a:r>
              <a:rPr lang="en-US" sz="2000" dirty="0" err="1" smtClean="0">
                <a:solidFill>
                  <a:srgbClr val="FFFFFF"/>
                </a:solidFill>
              </a:rPr>
              <a:t>Peyman</a:t>
            </a:r>
            <a:r>
              <a:rPr lang="en-US" sz="2000" dirty="0" smtClean="0">
                <a:solidFill>
                  <a:srgbClr val="FFFFFF"/>
                </a:solidFill>
              </a:rPr>
              <a:t> </a:t>
            </a:r>
            <a:r>
              <a:rPr lang="en-US" sz="2000" dirty="0" err="1" smtClean="0">
                <a:solidFill>
                  <a:srgbClr val="FFFFFF"/>
                </a:solidFill>
              </a:rPr>
              <a:t>Kazemian</a:t>
            </a:r>
            <a:r>
              <a:rPr lang="en-US" sz="2000" dirty="0">
                <a:solidFill>
                  <a:srgbClr val="FFFFFF"/>
                </a:solidFill>
                <a:latin typeface="Zapf Dingbats"/>
                <a:ea typeface="Zapf Dingbats"/>
                <a:cs typeface="Zapf Dingbats"/>
                <a:sym typeface="Zapf Dingbats"/>
              </a:rPr>
              <a:t>★</a:t>
            </a:r>
            <a:r>
              <a:rPr lang="en-US" sz="2000" dirty="0" smtClean="0">
                <a:solidFill>
                  <a:srgbClr val="FFFFFF"/>
                </a:solidFill>
              </a:rPr>
              <a:t> </a:t>
            </a:r>
            <a:endParaRPr lang="en-US" sz="2000" dirty="0">
              <a:solidFill>
                <a:srgbClr val="FFFFFF"/>
              </a:solidFill>
            </a:endParaRPr>
          </a:p>
          <a:p>
            <a:endParaRPr lang="en-US" sz="2000" dirty="0">
              <a:solidFill>
                <a:srgbClr val="FFFFFF"/>
              </a:solidFill>
            </a:endParaRPr>
          </a:p>
          <a:p>
            <a:r>
              <a:rPr lang="en-US" sz="2400" b="1" dirty="0" err="1">
                <a:solidFill>
                  <a:srgbClr val="FFFFFF"/>
                </a:solidFill>
              </a:rPr>
              <a:t>HotSDN</a:t>
            </a:r>
            <a:r>
              <a:rPr lang="en-US" sz="2400" b="1" dirty="0">
                <a:solidFill>
                  <a:srgbClr val="FFFFFF"/>
                </a:solidFill>
              </a:rPr>
              <a:t> </a:t>
            </a:r>
            <a:r>
              <a:rPr lang="en-US" sz="2400" b="1" dirty="0" smtClean="0">
                <a:solidFill>
                  <a:srgbClr val="FFFFFF"/>
                </a:solidFill>
              </a:rPr>
              <a:t>2013</a:t>
            </a:r>
            <a:endParaRPr lang="en-US" sz="2400" b="1" dirty="0">
              <a:solidFill>
                <a:srgbClr val="FFFFFF"/>
              </a:solidFill>
            </a:endParaRPr>
          </a:p>
          <a:p>
            <a:r>
              <a:rPr lang="en-US" sz="2400" b="1" dirty="0" smtClean="0">
                <a:solidFill>
                  <a:srgbClr val="FFFFFF"/>
                </a:solidFill>
              </a:rPr>
              <a:t>Hong </a:t>
            </a:r>
            <a:r>
              <a:rPr lang="en-US" sz="2400" b="1" dirty="0">
                <a:solidFill>
                  <a:srgbClr val="FFFFFF"/>
                </a:solidFill>
              </a:rPr>
              <a:t>Kong</a:t>
            </a:r>
          </a:p>
        </p:txBody>
      </p:sp>
      <p:sp>
        <p:nvSpPr>
          <p:cNvPr id="6" name="Rectangle 5"/>
          <p:cNvSpPr/>
          <p:nvPr/>
        </p:nvSpPr>
        <p:spPr>
          <a:xfrm>
            <a:off x="6261450" y="1719872"/>
            <a:ext cx="2673614" cy="1938992"/>
          </a:xfrm>
          <a:prstGeom prst="rect">
            <a:avLst/>
          </a:prstGeom>
        </p:spPr>
        <p:txBody>
          <a:bodyPr wrap="square">
            <a:spAutoFit/>
          </a:bodyPr>
          <a:lstStyle/>
          <a:p>
            <a:pPr algn="r"/>
            <a:r>
              <a:rPr lang="en-US" sz="2000" dirty="0" smtClean="0">
                <a:solidFill>
                  <a:srgbClr val="FFFFFF"/>
                </a:solidFill>
                <a:latin typeface="Lucida Grande"/>
                <a:ea typeface="Lucida Grande"/>
                <a:cs typeface="Lucida Grande"/>
                <a:sym typeface="Zapf Dingbats"/>
              </a:rPr>
              <a:t>⌘</a:t>
            </a:r>
            <a:r>
              <a:rPr lang="en-US" sz="2000" dirty="0" smtClean="0">
                <a:solidFill>
                  <a:srgbClr val="FFFFFF"/>
                </a:solidFill>
              </a:rPr>
              <a:t>Stanford</a:t>
            </a:r>
          </a:p>
          <a:p>
            <a:pPr algn="r"/>
            <a:r>
              <a:rPr lang="en-US" sz="2000" dirty="0" smtClean="0">
                <a:solidFill>
                  <a:srgbClr val="FFFFFF"/>
                </a:solidFill>
                <a:latin typeface="Wingdings"/>
                <a:ea typeface="Wingdings"/>
                <a:cs typeface="Wingdings"/>
                <a:sym typeface="Wingdings"/>
              </a:rPr>
              <a:t></a:t>
            </a:r>
            <a:r>
              <a:rPr lang="en-US" sz="2000" dirty="0" smtClean="0">
                <a:solidFill>
                  <a:srgbClr val="FFFFFF"/>
                </a:solidFill>
              </a:rPr>
              <a:t>Berkeley</a:t>
            </a:r>
          </a:p>
          <a:p>
            <a:pPr algn="r"/>
            <a:r>
              <a:rPr lang="en-US" sz="2000" dirty="0" smtClean="0">
                <a:solidFill>
                  <a:srgbClr val="FFFFFF"/>
                </a:solidFill>
              </a:rPr>
              <a:t>∞USC</a:t>
            </a:r>
          </a:p>
          <a:p>
            <a:pPr algn="r"/>
            <a:r>
              <a:rPr lang="en-US" sz="2000" dirty="0" smtClean="0">
                <a:solidFill>
                  <a:srgbClr val="FFFFFF"/>
                </a:solidFill>
                <a:latin typeface="Wingdings"/>
                <a:ea typeface="Wingdings"/>
                <a:cs typeface="Wingdings"/>
                <a:sym typeface="Wingdings"/>
              </a:rPr>
              <a:t></a:t>
            </a:r>
            <a:r>
              <a:rPr lang="en-US" sz="2000" dirty="0" smtClean="0">
                <a:solidFill>
                  <a:srgbClr val="FFFFFF"/>
                </a:solidFill>
              </a:rPr>
              <a:t>ICSI</a:t>
            </a:r>
          </a:p>
          <a:p>
            <a:pPr algn="r"/>
            <a:r>
              <a:rPr lang="en-US" sz="2000" dirty="0" smtClean="0">
                <a:solidFill>
                  <a:srgbClr val="FFFFFF"/>
                </a:solidFill>
                <a:latin typeface="Zapf Dingbats"/>
                <a:ea typeface="Zapf Dingbats"/>
                <a:cs typeface="Zapf Dingbats"/>
                <a:sym typeface="Zapf Dingbats"/>
              </a:rPr>
              <a:t>★</a:t>
            </a:r>
            <a:r>
              <a:rPr lang="en-US" sz="2000" dirty="0" smtClean="0">
                <a:solidFill>
                  <a:srgbClr val="FFFFFF"/>
                </a:solidFill>
              </a:rPr>
              <a:t>SDN Academy</a:t>
            </a:r>
          </a:p>
          <a:p>
            <a:pPr algn="r"/>
            <a:r>
              <a:rPr lang="en-US" sz="2000" dirty="0" smtClean="0">
                <a:solidFill>
                  <a:srgbClr val="FFFFFF"/>
                </a:solidFill>
                <a:latin typeface="Lucida Grande"/>
                <a:ea typeface="Lucida Grande"/>
                <a:cs typeface="Lucida Grande"/>
                <a:sym typeface="Zapf Dingbats"/>
              </a:rPr>
              <a:t>§</a:t>
            </a:r>
            <a:r>
              <a:rPr lang="en-US" sz="2000" dirty="0" smtClean="0">
                <a:solidFill>
                  <a:srgbClr val="FFFFFF"/>
                </a:solidFill>
              </a:rPr>
              <a:t>Big Switch Networks</a:t>
            </a:r>
          </a:p>
        </p:txBody>
      </p:sp>
      <p:sp>
        <p:nvSpPr>
          <p:cNvPr id="3" name="TextBox 2"/>
          <p:cNvSpPr txBox="1"/>
          <p:nvPr/>
        </p:nvSpPr>
        <p:spPr>
          <a:xfrm>
            <a:off x="2756585" y="4468852"/>
            <a:ext cx="5016137" cy="1107996"/>
          </a:xfrm>
          <a:prstGeom prst="rect">
            <a:avLst/>
          </a:prstGeom>
          <a:noFill/>
        </p:spPr>
        <p:txBody>
          <a:bodyPr wrap="square" rtlCol="0">
            <a:spAutoFit/>
          </a:bodyPr>
          <a:lstStyle/>
          <a:p>
            <a:r>
              <a:rPr lang="en-US" sz="6600" dirty="0" smtClean="0">
                <a:solidFill>
                  <a:schemeClr val="bg1"/>
                </a:solidFill>
              </a:rPr>
              <a:t>Questions?</a:t>
            </a:r>
            <a:endParaRPr lang="en-US" sz="6600" dirty="0">
              <a:solidFill>
                <a:schemeClr val="bg1"/>
              </a:solidFill>
            </a:endParaRPr>
          </a:p>
        </p:txBody>
      </p:sp>
    </p:spTree>
    <p:extLst>
      <p:ext uri="{BB962C8B-B14F-4D97-AF65-F5344CB8AC3E}">
        <p14:creationId xmlns:p14="http://schemas.microsoft.com/office/powerpoint/2010/main" val="21009427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this different than general distributed systems debugging? </a:t>
            </a:r>
            <a:endParaRPr lang="en-US" dirty="0"/>
          </a:p>
        </p:txBody>
      </p:sp>
      <p:sp>
        <p:nvSpPr>
          <p:cNvPr id="3" name="Content Placeholder 2"/>
          <p:cNvSpPr>
            <a:spLocks noGrp="1"/>
          </p:cNvSpPr>
          <p:nvPr>
            <p:ph idx="1"/>
          </p:nvPr>
        </p:nvSpPr>
        <p:spPr>
          <a:xfrm>
            <a:off x="457200" y="1997075"/>
            <a:ext cx="8229600" cy="4525963"/>
          </a:xfrm>
        </p:spPr>
        <p:txBody>
          <a:bodyPr/>
          <a:lstStyle/>
          <a:p>
            <a:r>
              <a:rPr lang="en-US" dirty="0" smtClean="0"/>
              <a:t>Simple answer: it’s not! SDN is an excellent opportunity to draw upon ideas from other distributed systems</a:t>
            </a:r>
          </a:p>
          <a:p>
            <a:endParaRPr lang="en-US" dirty="0"/>
          </a:p>
          <a:p>
            <a:r>
              <a:rPr lang="en-US" dirty="0" smtClean="0"/>
              <a:t>Subtlety: networks are solving a much more constrained problem </a:t>
            </a:r>
            <a:r>
              <a:rPr lang="en-US" dirty="0" smtClean="0"/>
              <a:t>than </a:t>
            </a:r>
            <a:r>
              <a:rPr lang="en-US" dirty="0" smtClean="0"/>
              <a:t>general distributed systems</a:t>
            </a:r>
            <a:endParaRPr lang="en-US" dirty="0"/>
          </a:p>
        </p:txBody>
      </p:sp>
    </p:spTree>
    <p:extLst>
      <p:ext uri="{BB962C8B-B14F-4D97-AF65-F5344CB8AC3E}">
        <p14:creationId xmlns:p14="http://schemas.microsoft.com/office/powerpoint/2010/main" val="2716211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r>
              <a:rPr lang="en-US" dirty="0"/>
              <a:t>Correctness only, not </a:t>
            </a:r>
            <a:r>
              <a:rPr lang="en-US" dirty="0" smtClean="0"/>
              <a:t>performance</a:t>
            </a:r>
          </a:p>
          <a:p>
            <a:r>
              <a:rPr lang="en-US" dirty="0" smtClean="0"/>
              <a:t>Side effects not reflected in state</a:t>
            </a:r>
          </a:p>
          <a:p>
            <a:r>
              <a:rPr lang="en-US" dirty="0" smtClean="0"/>
              <a:t>No guarantee of finding single code layer</a:t>
            </a:r>
          </a:p>
          <a:p>
            <a:r>
              <a:rPr lang="en-US" dirty="0" smtClean="0"/>
              <a:t>No guarantee of individual layer correctness</a:t>
            </a:r>
          </a:p>
          <a:p>
            <a:r>
              <a:rPr lang="en-US" dirty="0" smtClean="0"/>
              <a:t>No guarantee of future correctness</a:t>
            </a:r>
          </a:p>
          <a:p>
            <a:r>
              <a:rPr lang="en-US" dirty="0" smtClean="0"/>
              <a:t>Layer </a:t>
            </a:r>
            <a:r>
              <a:rPr lang="en-US" dirty="0"/>
              <a:t>visibility may be </a:t>
            </a:r>
            <a:r>
              <a:rPr lang="en-US" dirty="0" smtClean="0"/>
              <a:t>imperfect</a:t>
            </a:r>
          </a:p>
        </p:txBody>
      </p:sp>
    </p:spTree>
    <p:extLst>
      <p:ext uri="{BB962C8B-B14F-4D97-AF65-F5344CB8AC3E}">
        <p14:creationId xmlns:p14="http://schemas.microsoft.com/office/powerpoint/2010/main" val="3079514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88"/>
            <a:ext cx="8229600" cy="1143000"/>
          </a:xfrm>
        </p:spPr>
        <p:txBody>
          <a:bodyPr/>
          <a:lstStyle/>
          <a:p>
            <a:r>
              <a:rPr lang="en-US" dirty="0" smtClean="0"/>
              <a:t>Plenty of Opportunities Remain</a:t>
            </a:r>
            <a:endParaRPr lang="en-US" dirty="0"/>
          </a:p>
        </p:txBody>
      </p:sp>
      <p:sp>
        <p:nvSpPr>
          <p:cNvPr id="3" name="Content Placeholder 2"/>
          <p:cNvSpPr>
            <a:spLocks noGrp="1"/>
          </p:cNvSpPr>
          <p:nvPr>
            <p:ph idx="1"/>
          </p:nvPr>
        </p:nvSpPr>
        <p:spPr>
          <a:xfrm>
            <a:off x="443023" y="1198324"/>
            <a:ext cx="8229600" cy="4525963"/>
          </a:xfrm>
        </p:spPr>
        <p:txBody>
          <a:bodyPr/>
          <a:lstStyle/>
          <a:p>
            <a:r>
              <a:rPr lang="en-US" dirty="0" smtClean="0"/>
              <a:t>Automatic Troubleshooting </a:t>
            </a:r>
            <a:r>
              <a:rPr lang="en-US" dirty="0" smtClean="0">
                <a:sym typeface="Wingdings"/>
              </a:rPr>
              <a:t> </a:t>
            </a:r>
            <a:br>
              <a:rPr lang="en-US" dirty="0" smtClean="0">
                <a:sym typeface="Wingdings"/>
              </a:rPr>
            </a:br>
            <a:r>
              <a:rPr lang="en-US" dirty="0" smtClean="0">
                <a:sym typeface="Wingdings"/>
              </a:rPr>
              <a:t>Actionable Bug Reports</a:t>
            </a:r>
          </a:p>
          <a:p>
            <a:pPr lvl="1"/>
            <a:r>
              <a:rPr lang="en-US" dirty="0" smtClean="0">
                <a:sym typeface="Wingdings"/>
              </a:rPr>
              <a:t>Filtering the signal from the noise</a:t>
            </a:r>
          </a:p>
          <a:p>
            <a:pPr lvl="1"/>
            <a:r>
              <a:rPr lang="en-US" dirty="0" smtClean="0">
                <a:sym typeface="Wingdings"/>
              </a:rPr>
              <a:t>Creating consistent views of state</a:t>
            </a:r>
          </a:p>
          <a:p>
            <a:r>
              <a:rPr lang="en-US" dirty="0" smtClean="0"/>
              <a:t>Improving Invariant Checkers</a:t>
            </a:r>
          </a:p>
          <a:p>
            <a:pPr lvl="1"/>
            <a:r>
              <a:rPr lang="en-US" dirty="0" smtClean="0"/>
              <a:t>Scale</a:t>
            </a:r>
          </a:p>
          <a:p>
            <a:pPr lvl="1"/>
            <a:r>
              <a:rPr lang="en-US" dirty="0" smtClean="0"/>
              <a:t>Flexible Policy Input</a:t>
            </a:r>
          </a:p>
          <a:p>
            <a:r>
              <a:rPr lang="en-US" dirty="0" smtClean="0"/>
              <a:t>Hybrid Traditional + SDN Debugging</a:t>
            </a:r>
            <a:endParaRPr lang="en-US" dirty="0"/>
          </a:p>
        </p:txBody>
      </p:sp>
    </p:spTree>
    <p:extLst>
      <p:ext uri="{BB962C8B-B14F-4D97-AF65-F5344CB8AC3E}">
        <p14:creationId xmlns:p14="http://schemas.microsoft.com/office/powerpoint/2010/main" val="33419304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88"/>
            <a:ext cx="8229600" cy="1143000"/>
          </a:xfrm>
        </p:spPr>
        <p:txBody>
          <a:bodyPr/>
          <a:lstStyle/>
          <a:p>
            <a:r>
              <a:rPr lang="en-US" dirty="0" smtClean="0"/>
              <a:t>Plenty of Opportunities Remain</a:t>
            </a:r>
            <a:endParaRPr lang="en-US" dirty="0"/>
          </a:p>
        </p:txBody>
      </p:sp>
      <p:sp>
        <p:nvSpPr>
          <p:cNvPr id="3" name="Content Placeholder 2"/>
          <p:cNvSpPr>
            <a:spLocks noGrp="1"/>
          </p:cNvSpPr>
          <p:nvPr>
            <p:ph idx="1"/>
          </p:nvPr>
        </p:nvSpPr>
        <p:spPr>
          <a:xfrm>
            <a:off x="443023" y="1198324"/>
            <a:ext cx="8229600" cy="4525963"/>
          </a:xfrm>
        </p:spPr>
        <p:txBody>
          <a:bodyPr/>
          <a:lstStyle/>
          <a:p>
            <a:r>
              <a:rPr lang="en-US" dirty="0" smtClean="0"/>
              <a:t>Automatic Troubleshooting </a:t>
            </a:r>
            <a:r>
              <a:rPr lang="en-US" dirty="0" smtClean="0">
                <a:sym typeface="Wingdings"/>
              </a:rPr>
              <a:t> </a:t>
            </a:r>
            <a:br>
              <a:rPr lang="en-US" dirty="0" smtClean="0">
                <a:sym typeface="Wingdings"/>
              </a:rPr>
            </a:br>
            <a:r>
              <a:rPr lang="en-US" dirty="0" smtClean="0">
                <a:sym typeface="Wingdings"/>
              </a:rPr>
              <a:t>Actionable Bug Reports</a:t>
            </a:r>
          </a:p>
          <a:p>
            <a:pPr lvl="1"/>
            <a:r>
              <a:rPr lang="en-US" dirty="0" smtClean="0">
                <a:sym typeface="Wingdings"/>
              </a:rPr>
              <a:t>Filtering the signal from the noise</a:t>
            </a:r>
          </a:p>
          <a:p>
            <a:pPr lvl="1"/>
            <a:r>
              <a:rPr lang="en-US" dirty="0" smtClean="0">
                <a:sym typeface="Wingdings"/>
              </a:rPr>
              <a:t>Creating consistent views of state</a:t>
            </a:r>
            <a:endParaRPr lang="en-US" dirty="0"/>
          </a:p>
        </p:txBody>
      </p:sp>
      <p:grpSp>
        <p:nvGrpSpPr>
          <p:cNvPr id="139" name="Group 138"/>
          <p:cNvGrpSpPr/>
          <p:nvPr/>
        </p:nvGrpSpPr>
        <p:grpSpPr>
          <a:xfrm>
            <a:off x="965768" y="3184673"/>
            <a:ext cx="9624802" cy="3214638"/>
            <a:chOff x="965768" y="3184673"/>
            <a:chExt cx="9624802" cy="3214638"/>
          </a:xfrm>
        </p:grpSpPr>
        <p:sp>
          <p:nvSpPr>
            <p:cNvPr id="140" name="Content Placeholder 2"/>
            <p:cNvSpPr txBox="1">
              <a:spLocks/>
            </p:cNvSpPr>
            <p:nvPr/>
          </p:nvSpPr>
          <p:spPr>
            <a:xfrm>
              <a:off x="3774612" y="3897823"/>
              <a:ext cx="6815958" cy="2501488"/>
            </a:xfrm>
            <a:prstGeom prst="rect">
              <a:avLst/>
            </a:prstGeom>
          </p:spPr>
          <p:txBody>
            <a:bodyPr vert="horz" lIns="91440" tIns="45720" rIns="91440" bIns="45720" rtlCol="0" anchor="b">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400" b="0" i="0" u="none" strike="noStrike" kern="1200" cap="none" spc="0" normalizeH="0" baseline="0" noProof="0" dirty="0" smtClean="0">
                  <a:ln>
                    <a:noFill/>
                  </a:ln>
                  <a:solidFill>
                    <a:srgbClr val="FF0000"/>
                  </a:solidFill>
                  <a:effectLst/>
                  <a:uLnTx/>
                  <a:uFillTx/>
                  <a:latin typeface="+mn-lt"/>
                  <a:ea typeface="+mn-ea"/>
                  <a:cs typeface="+mn-cs"/>
                </a:rPr>
                <a:t>Packet History:</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Path</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Header</a:t>
              </a:r>
              <a:r>
                <a:rPr lang="en-US" sz="2800" dirty="0" smtClean="0"/>
                <a:t>s</a:t>
              </a:r>
              <a:r>
                <a:rPr lang="en-US" sz="2800" dirty="0"/>
                <a:t/>
              </a:r>
              <a:br>
                <a:rPr lang="en-US" sz="2800" dirty="0"/>
              </a:br>
              <a:r>
                <a:rPr kumimoji="0" lang="en-US" sz="2800" b="0" i="0" u="none" strike="noStrike" kern="1200" cap="none" spc="0" normalizeH="0" noProof="0" dirty="0" smtClean="0">
                  <a:ln>
                    <a:noFill/>
                  </a:ln>
                  <a:solidFill>
                    <a:schemeClr val="tx1"/>
                  </a:solidFill>
                  <a:effectLst/>
                  <a:uLnTx/>
                  <a:uFillTx/>
                  <a:latin typeface="+mn-lt"/>
                  <a:ea typeface="+mn-ea"/>
                  <a:cs typeface="+mn-cs"/>
                </a:rPr>
                <a:t>+ Forwarding State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41" name="Group 140"/>
            <p:cNvGrpSpPr/>
            <p:nvPr/>
          </p:nvGrpSpPr>
          <p:grpSpPr>
            <a:xfrm>
              <a:off x="965768" y="3184673"/>
              <a:ext cx="7356146" cy="2286845"/>
              <a:chOff x="782162" y="2382255"/>
              <a:chExt cx="7356146" cy="2665081"/>
            </a:xfrm>
          </p:grpSpPr>
          <p:cxnSp>
            <p:nvCxnSpPr>
              <p:cNvPr id="142" name="Straight Connector 141"/>
              <p:cNvCxnSpPr>
                <a:stCxn id="147" idx="1"/>
                <a:endCxn id="149" idx="2"/>
              </p:cNvCxnSpPr>
              <p:nvPr/>
            </p:nvCxnSpPr>
            <p:spPr bwMode="auto">
              <a:xfrm rot="5400000" flipH="1" flipV="1">
                <a:off x="1835733" y="2905437"/>
                <a:ext cx="1096963" cy="12648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a:stCxn id="149" idx="4"/>
                <a:endCxn id="150" idx="1"/>
              </p:cNvCxnSpPr>
              <p:nvPr/>
            </p:nvCxnSpPr>
            <p:spPr bwMode="auto">
              <a:xfrm>
                <a:off x="3890560" y="2989373"/>
                <a:ext cx="1379136"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148" idx="4"/>
                <a:endCxn id="150" idx="3"/>
              </p:cNvCxnSpPr>
              <p:nvPr/>
            </p:nvCxnSpPr>
            <p:spPr bwMode="auto">
              <a:xfrm flipV="1">
                <a:off x="4019148" y="4209136"/>
                <a:ext cx="1250548" cy="609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Straight Connector 144"/>
              <p:cNvCxnSpPr>
                <a:stCxn id="147" idx="3"/>
                <a:endCxn id="148" idx="2"/>
              </p:cNvCxnSpPr>
              <p:nvPr/>
            </p:nvCxnSpPr>
            <p:spPr bwMode="auto">
              <a:xfrm rot="16200000" flipH="1">
                <a:off x="2311329" y="3984565"/>
                <a:ext cx="274356" cy="13934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150" idx="4"/>
                <a:endCxn id="151" idx="3"/>
              </p:cNvCxnSpPr>
              <p:nvPr/>
            </p:nvCxnSpPr>
            <p:spPr bwMode="auto">
              <a:xfrm flipV="1">
                <a:off x="5706660" y="3447136"/>
                <a:ext cx="1220386" cy="533119"/>
              </a:xfrm>
              <a:prstGeom prst="line">
                <a:avLst/>
              </a:prstGeom>
            </p:spPr>
            <p:style>
              <a:lnRef idx="2">
                <a:schemeClr val="accent1"/>
              </a:lnRef>
              <a:fillRef idx="0">
                <a:schemeClr val="accent1"/>
              </a:fillRef>
              <a:effectRef idx="1">
                <a:schemeClr val="accent1"/>
              </a:effectRef>
              <a:fontRef idx="minor">
                <a:schemeClr val="tx1"/>
              </a:fontRef>
            </p:style>
          </p:cxnSp>
          <p:sp>
            <p:nvSpPr>
              <p:cNvPr id="147" name="AutoShape 7"/>
              <p:cNvSpPr>
                <a:spLocks noChangeArrowheads="1"/>
              </p:cNvSpPr>
              <p:nvPr/>
            </p:nvSpPr>
            <p:spPr bwMode="auto">
              <a:xfrm>
                <a:off x="1314832" y="4086336"/>
                <a:ext cx="873928" cy="457763"/>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endParaRPr lang="en-US" dirty="0" smtClean="0">
                  <a:solidFill>
                    <a:schemeClr val="bg1"/>
                  </a:solidFill>
                </a:endParaRPr>
              </a:p>
              <a:p>
                <a:pPr algn="ctr"/>
                <a:endParaRPr lang="en-US" dirty="0">
                  <a:solidFill>
                    <a:schemeClr val="bg1"/>
                  </a:solidFill>
                </a:endParaRPr>
              </a:p>
            </p:txBody>
          </p:sp>
          <p:sp>
            <p:nvSpPr>
              <p:cNvPr id="148" name="AutoShape 7"/>
              <p:cNvSpPr>
                <a:spLocks noChangeArrowheads="1"/>
              </p:cNvSpPr>
              <p:nvPr/>
            </p:nvSpPr>
            <p:spPr bwMode="auto">
              <a:xfrm>
                <a:off x="3145219" y="4589573"/>
                <a:ext cx="873929" cy="457763"/>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endParaRPr lang="en-US" dirty="0" smtClean="0">
                  <a:solidFill>
                    <a:schemeClr val="bg1"/>
                  </a:solidFill>
                </a:endParaRPr>
              </a:p>
              <a:p>
                <a:pPr algn="ctr"/>
                <a:endParaRPr lang="en-US" dirty="0">
                  <a:solidFill>
                    <a:schemeClr val="bg1"/>
                  </a:solidFill>
                </a:endParaRPr>
              </a:p>
            </p:txBody>
          </p:sp>
          <p:sp>
            <p:nvSpPr>
              <p:cNvPr id="149" name="AutoShape 7"/>
              <p:cNvSpPr>
                <a:spLocks noChangeArrowheads="1"/>
              </p:cNvSpPr>
              <p:nvPr/>
            </p:nvSpPr>
            <p:spPr bwMode="auto">
              <a:xfrm>
                <a:off x="3016632" y="2760491"/>
                <a:ext cx="873928" cy="457763"/>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endParaRPr lang="en-US" dirty="0" smtClean="0">
                  <a:solidFill>
                    <a:schemeClr val="bg1"/>
                  </a:solidFill>
                </a:endParaRPr>
              </a:p>
              <a:p>
                <a:pPr algn="ctr"/>
                <a:endParaRPr lang="en-US" dirty="0">
                  <a:solidFill>
                    <a:schemeClr val="bg1"/>
                  </a:solidFill>
                </a:endParaRPr>
              </a:p>
            </p:txBody>
          </p:sp>
          <p:sp>
            <p:nvSpPr>
              <p:cNvPr id="150" name="AutoShape 7"/>
              <p:cNvSpPr>
                <a:spLocks noChangeArrowheads="1"/>
              </p:cNvSpPr>
              <p:nvPr/>
            </p:nvSpPr>
            <p:spPr bwMode="auto">
              <a:xfrm>
                <a:off x="4832732" y="3751373"/>
                <a:ext cx="873928" cy="457763"/>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endParaRPr lang="en-US" dirty="0">
                  <a:solidFill>
                    <a:schemeClr val="bg1"/>
                  </a:solidFill>
                </a:endParaRPr>
              </a:p>
            </p:txBody>
          </p:sp>
          <p:sp>
            <p:nvSpPr>
              <p:cNvPr id="151" name="AutoShape 7"/>
              <p:cNvSpPr>
                <a:spLocks noChangeArrowheads="1"/>
              </p:cNvSpPr>
              <p:nvPr/>
            </p:nvSpPr>
            <p:spPr bwMode="auto">
              <a:xfrm>
                <a:off x="6490082" y="2989373"/>
                <a:ext cx="873928" cy="457763"/>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endParaRPr lang="en-US" dirty="0">
                  <a:solidFill>
                    <a:schemeClr val="bg1"/>
                  </a:solidFill>
                </a:endParaRPr>
              </a:p>
            </p:txBody>
          </p:sp>
          <p:cxnSp>
            <p:nvCxnSpPr>
              <p:cNvPr id="152" name="Straight Connector 151"/>
              <p:cNvCxnSpPr/>
              <p:nvPr/>
            </p:nvCxnSpPr>
            <p:spPr>
              <a:xfrm rot="10800000" flipV="1">
                <a:off x="7101013" y="3298867"/>
                <a:ext cx="926550" cy="1"/>
              </a:xfrm>
              <a:prstGeom prst="line">
                <a:avLst/>
              </a:prstGeom>
              <a:ln w="63500">
                <a:solidFill>
                  <a:srgbClr val="FF0000"/>
                </a:solidFill>
                <a:prstDash val="sysDash"/>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10800000" flipV="1">
                <a:off x="5392854" y="3328071"/>
                <a:ext cx="1573476" cy="652183"/>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16200000" flipH="1" flipV="1">
                <a:off x="4015660" y="3588126"/>
                <a:ext cx="838200" cy="1687512"/>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10800000">
                <a:off x="1751796" y="4409258"/>
                <a:ext cx="1839210" cy="409196"/>
              </a:xfrm>
              <a:prstGeom prst="line">
                <a:avLst/>
              </a:prstGeom>
              <a:ln w="635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56" name="Rounded Rectangle 155"/>
              <p:cNvSpPr/>
              <p:nvPr/>
            </p:nvSpPr>
            <p:spPr bwMode="auto">
              <a:xfrm>
                <a:off x="1448314" y="3533940"/>
                <a:ext cx="1211262" cy="521208"/>
              </a:xfrm>
              <a:prstGeom prst="roundRect">
                <a:avLst>
                  <a:gd name="adj" fmla="val 5163"/>
                </a:avLst>
              </a:prstGeom>
              <a:solidFill>
                <a:schemeClr val="tx1">
                  <a:alpha val="73000"/>
                </a:schemeClr>
              </a:solidFill>
              <a:ln>
                <a:solidFill>
                  <a:schemeClr val="tx1"/>
                </a:solidFill>
              </a:ln>
            </p:spPr>
            <p:style>
              <a:lnRef idx="1">
                <a:schemeClr val="dk1"/>
              </a:lnRef>
              <a:fillRef idx="3">
                <a:schemeClr val="dk1"/>
              </a:fillRef>
              <a:effectRef idx="2">
                <a:schemeClr val="dk1"/>
              </a:effectRef>
              <a:fontRef idx="minor">
                <a:schemeClr val="lt1"/>
              </a:fontRef>
            </p:style>
            <p:txBody>
              <a:bodyPr anchor="ctr"/>
              <a:lstStyle/>
              <a:p>
                <a:pPr lvl="0" algn="ctr">
                  <a:defRPr/>
                </a:pPr>
                <a:r>
                  <a:rPr lang="en-US" sz="1700" dirty="0" smtClean="0">
                    <a:solidFill>
                      <a:prstClr val="white"/>
                    </a:solidFill>
                    <a:cs typeface="Times New Roman"/>
                  </a:rPr>
                  <a:t>Forwarding</a:t>
                </a:r>
                <a:r>
                  <a:rPr lang="en-US" dirty="0" smtClean="0">
                    <a:solidFill>
                      <a:prstClr val="white"/>
                    </a:solidFill>
                    <a:cs typeface="Times New Roman"/>
                  </a:rPr>
                  <a:t> State</a:t>
                </a:r>
                <a:endParaRPr lang="en-US" dirty="0">
                  <a:solidFill>
                    <a:prstClr val="white"/>
                  </a:solidFill>
                  <a:cs typeface="Times New Roman"/>
                </a:endParaRPr>
              </a:p>
            </p:txBody>
          </p:sp>
          <p:sp>
            <p:nvSpPr>
              <p:cNvPr id="157" name="Rounded Rectangle 156"/>
              <p:cNvSpPr/>
              <p:nvPr/>
            </p:nvSpPr>
            <p:spPr bwMode="auto">
              <a:xfrm>
                <a:off x="3145219" y="4012781"/>
                <a:ext cx="1211262" cy="521208"/>
              </a:xfrm>
              <a:prstGeom prst="roundRect">
                <a:avLst>
                  <a:gd name="adj" fmla="val 5163"/>
                </a:avLst>
              </a:prstGeom>
              <a:solidFill>
                <a:schemeClr val="tx1">
                  <a:alpha val="73000"/>
                </a:schemeClr>
              </a:solidFill>
              <a:ln>
                <a:solidFill>
                  <a:schemeClr val="tx1"/>
                </a:solidFill>
              </a:ln>
            </p:spPr>
            <p:style>
              <a:lnRef idx="1">
                <a:schemeClr val="dk1"/>
              </a:lnRef>
              <a:fillRef idx="3">
                <a:schemeClr val="dk1"/>
              </a:fillRef>
              <a:effectRef idx="2">
                <a:schemeClr val="dk1"/>
              </a:effectRef>
              <a:fontRef idx="minor">
                <a:schemeClr val="lt1"/>
              </a:fontRef>
            </p:style>
            <p:txBody>
              <a:bodyPr anchor="ctr"/>
              <a:lstStyle/>
              <a:p>
                <a:pPr lvl="0" algn="ctr">
                  <a:defRPr/>
                </a:pPr>
                <a:r>
                  <a:rPr lang="en-US" sz="1700" dirty="0" smtClean="0">
                    <a:solidFill>
                      <a:prstClr val="white"/>
                    </a:solidFill>
                    <a:cs typeface="Times New Roman"/>
                  </a:rPr>
                  <a:t>Forwarding</a:t>
                </a:r>
                <a:r>
                  <a:rPr lang="en-US" dirty="0" smtClean="0">
                    <a:solidFill>
                      <a:prstClr val="white"/>
                    </a:solidFill>
                    <a:cs typeface="Times New Roman"/>
                  </a:rPr>
                  <a:t> State</a:t>
                </a:r>
                <a:endParaRPr lang="en-US" dirty="0">
                  <a:solidFill>
                    <a:prstClr val="white"/>
                  </a:solidFill>
                  <a:cs typeface="Times New Roman"/>
                </a:endParaRPr>
              </a:p>
            </p:txBody>
          </p:sp>
          <p:sp>
            <p:nvSpPr>
              <p:cNvPr id="158" name="Rounded Rectangle 157"/>
              <p:cNvSpPr/>
              <p:nvPr/>
            </p:nvSpPr>
            <p:spPr bwMode="auto">
              <a:xfrm>
                <a:off x="4908398" y="3153998"/>
                <a:ext cx="1211262" cy="521208"/>
              </a:xfrm>
              <a:prstGeom prst="roundRect">
                <a:avLst>
                  <a:gd name="adj" fmla="val 5163"/>
                </a:avLst>
              </a:prstGeom>
              <a:solidFill>
                <a:schemeClr val="tx1">
                  <a:alpha val="73000"/>
                </a:schemeClr>
              </a:solidFill>
              <a:ln>
                <a:solidFill>
                  <a:schemeClr val="tx1"/>
                </a:solidFill>
              </a:ln>
            </p:spPr>
            <p:style>
              <a:lnRef idx="1">
                <a:schemeClr val="dk1"/>
              </a:lnRef>
              <a:fillRef idx="3">
                <a:schemeClr val="dk1"/>
              </a:fillRef>
              <a:effectRef idx="2">
                <a:schemeClr val="dk1"/>
              </a:effectRef>
              <a:fontRef idx="minor">
                <a:schemeClr val="lt1"/>
              </a:fontRef>
            </p:style>
            <p:txBody>
              <a:bodyPr anchor="ctr"/>
              <a:lstStyle/>
              <a:p>
                <a:pPr lvl="0" algn="ctr">
                  <a:defRPr/>
                </a:pPr>
                <a:r>
                  <a:rPr lang="en-US" sz="1700" dirty="0" smtClean="0">
                    <a:solidFill>
                      <a:prstClr val="white"/>
                    </a:solidFill>
                    <a:cs typeface="Times New Roman"/>
                  </a:rPr>
                  <a:t>Forwarding</a:t>
                </a:r>
                <a:r>
                  <a:rPr lang="en-US" dirty="0" smtClean="0">
                    <a:solidFill>
                      <a:prstClr val="white"/>
                    </a:solidFill>
                    <a:cs typeface="Times New Roman"/>
                  </a:rPr>
                  <a:t> State</a:t>
                </a:r>
                <a:endParaRPr lang="en-US" dirty="0">
                  <a:solidFill>
                    <a:prstClr val="white"/>
                  </a:solidFill>
                  <a:cs typeface="Times New Roman"/>
                </a:endParaRPr>
              </a:p>
            </p:txBody>
          </p:sp>
          <p:sp>
            <p:nvSpPr>
              <p:cNvPr id="159" name="Rounded Rectangle 158"/>
              <p:cNvSpPr/>
              <p:nvPr/>
            </p:nvSpPr>
            <p:spPr bwMode="auto">
              <a:xfrm>
                <a:off x="6927046" y="2382255"/>
                <a:ext cx="1211262" cy="521208"/>
              </a:xfrm>
              <a:prstGeom prst="roundRect">
                <a:avLst>
                  <a:gd name="adj" fmla="val 5163"/>
                </a:avLst>
              </a:prstGeom>
              <a:solidFill>
                <a:schemeClr val="tx1">
                  <a:alpha val="73000"/>
                </a:schemeClr>
              </a:solidFill>
              <a:ln>
                <a:solidFill>
                  <a:schemeClr val="tx1"/>
                </a:solidFill>
              </a:ln>
            </p:spPr>
            <p:style>
              <a:lnRef idx="1">
                <a:schemeClr val="dk1"/>
              </a:lnRef>
              <a:fillRef idx="3">
                <a:schemeClr val="dk1"/>
              </a:fillRef>
              <a:effectRef idx="2">
                <a:schemeClr val="dk1"/>
              </a:effectRef>
              <a:fontRef idx="minor">
                <a:schemeClr val="lt1"/>
              </a:fontRef>
            </p:style>
            <p:txBody>
              <a:bodyPr anchor="ctr"/>
              <a:lstStyle/>
              <a:p>
                <a:pPr lvl="0" algn="ctr">
                  <a:defRPr/>
                </a:pPr>
                <a:r>
                  <a:rPr lang="en-US" sz="1700" dirty="0" smtClean="0">
                    <a:solidFill>
                      <a:prstClr val="white"/>
                    </a:solidFill>
                    <a:cs typeface="Times New Roman"/>
                  </a:rPr>
                  <a:t>Forwarding</a:t>
                </a:r>
                <a:r>
                  <a:rPr lang="en-US" dirty="0" smtClean="0">
                    <a:solidFill>
                      <a:prstClr val="white"/>
                    </a:solidFill>
                    <a:cs typeface="Times New Roman"/>
                  </a:rPr>
                  <a:t> State</a:t>
                </a:r>
                <a:endParaRPr lang="en-US" dirty="0">
                  <a:solidFill>
                    <a:prstClr val="white"/>
                  </a:solidFill>
                  <a:cs typeface="Times New Roman"/>
                </a:endParaRPr>
              </a:p>
            </p:txBody>
          </p:sp>
          <p:cxnSp>
            <p:nvCxnSpPr>
              <p:cNvPr id="160" name="Straight Connector 159"/>
              <p:cNvCxnSpPr/>
              <p:nvPr/>
            </p:nvCxnSpPr>
            <p:spPr>
              <a:xfrm rot="10800000" flipV="1">
                <a:off x="782162" y="4409257"/>
                <a:ext cx="926550" cy="1"/>
              </a:xfrm>
              <a:prstGeom prst="line">
                <a:avLst/>
              </a:prstGeom>
              <a:ln w="63500">
                <a:solidFill>
                  <a:srgbClr val="FF0000"/>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pSp>
      </p:grpSp>
      <p:sp>
        <p:nvSpPr>
          <p:cNvPr id="117" name="Rectangle 116"/>
          <p:cNvSpPr/>
          <p:nvPr/>
        </p:nvSpPr>
        <p:spPr>
          <a:xfrm>
            <a:off x="443023" y="6230736"/>
            <a:ext cx="8015570" cy="646331"/>
          </a:xfrm>
          <a:prstGeom prst="rect">
            <a:avLst/>
          </a:prstGeom>
        </p:spPr>
        <p:txBody>
          <a:bodyPr wrap="square">
            <a:spAutoFit/>
          </a:bodyPr>
          <a:lstStyle/>
          <a:p>
            <a:r>
              <a:rPr lang="en-US" dirty="0" smtClean="0"/>
              <a:t>[</a:t>
            </a:r>
            <a:r>
              <a:rPr lang="en-US" dirty="0" err="1"/>
              <a:t>HotSDN</a:t>
            </a:r>
            <a:r>
              <a:rPr lang="en-US" dirty="0"/>
              <a:t> </a:t>
            </a:r>
            <a:r>
              <a:rPr lang="en-US" dirty="0" smtClean="0"/>
              <a:t>2012:</a:t>
            </a:r>
          </a:p>
          <a:p>
            <a:r>
              <a:rPr lang="en-US" dirty="0" smtClean="0"/>
              <a:t>Where is the Debugger for My Software-Defined Network?]</a:t>
            </a:r>
            <a:endParaRPr lang="en-US" dirty="0"/>
          </a:p>
        </p:txBody>
      </p:sp>
    </p:spTree>
    <p:extLst>
      <p:ext uri="{BB962C8B-B14F-4D97-AF65-F5344CB8AC3E}">
        <p14:creationId xmlns:p14="http://schemas.microsoft.com/office/powerpoint/2010/main" val="409466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88"/>
            <a:ext cx="8229600" cy="1143000"/>
          </a:xfrm>
        </p:spPr>
        <p:txBody>
          <a:bodyPr/>
          <a:lstStyle/>
          <a:p>
            <a:r>
              <a:rPr lang="en-US" dirty="0" smtClean="0"/>
              <a:t>Plenty of Opportunities Remain</a:t>
            </a:r>
            <a:endParaRPr lang="en-US" dirty="0"/>
          </a:p>
        </p:txBody>
      </p:sp>
      <p:sp>
        <p:nvSpPr>
          <p:cNvPr id="3" name="Content Placeholder 2"/>
          <p:cNvSpPr>
            <a:spLocks noGrp="1"/>
          </p:cNvSpPr>
          <p:nvPr>
            <p:ph idx="1"/>
          </p:nvPr>
        </p:nvSpPr>
        <p:spPr>
          <a:xfrm>
            <a:off x="443023" y="1198324"/>
            <a:ext cx="8229600" cy="4525963"/>
          </a:xfrm>
        </p:spPr>
        <p:txBody>
          <a:bodyPr/>
          <a:lstStyle/>
          <a:p>
            <a:r>
              <a:rPr lang="en-US" dirty="0" smtClean="0"/>
              <a:t>Automatic Troubleshooting </a:t>
            </a:r>
            <a:r>
              <a:rPr lang="en-US" dirty="0" smtClean="0">
                <a:sym typeface="Wingdings"/>
              </a:rPr>
              <a:t> </a:t>
            </a:r>
            <a:br>
              <a:rPr lang="en-US" dirty="0" smtClean="0">
                <a:sym typeface="Wingdings"/>
              </a:rPr>
            </a:br>
            <a:r>
              <a:rPr lang="en-US" dirty="0" smtClean="0">
                <a:sym typeface="Wingdings"/>
              </a:rPr>
              <a:t>Actionable Bug Reports</a:t>
            </a:r>
          </a:p>
          <a:p>
            <a:pPr lvl="1"/>
            <a:r>
              <a:rPr lang="en-US" dirty="0" smtClean="0">
                <a:sym typeface="Wingdings"/>
              </a:rPr>
              <a:t>Filtering the signal from the noise</a:t>
            </a:r>
            <a:endParaRPr lang="en-US" dirty="0"/>
          </a:p>
        </p:txBody>
      </p:sp>
      <p:grpSp>
        <p:nvGrpSpPr>
          <p:cNvPr id="4" name="Group 3"/>
          <p:cNvGrpSpPr/>
          <p:nvPr/>
        </p:nvGrpSpPr>
        <p:grpSpPr>
          <a:xfrm>
            <a:off x="175412" y="2692958"/>
            <a:ext cx="8511388" cy="3195353"/>
            <a:chOff x="113564" y="1778714"/>
            <a:chExt cx="8511388" cy="4164059"/>
          </a:xfrm>
        </p:grpSpPr>
        <p:cxnSp>
          <p:nvCxnSpPr>
            <p:cNvPr id="5" name="Straight Connector 4"/>
            <p:cNvCxnSpPr/>
            <p:nvPr/>
          </p:nvCxnSpPr>
          <p:spPr>
            <a:xfrm>
              <a:off x="597371" y="2040324"/>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97371" y="2688910"/>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97371" y="2345125"/>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97371" y="3114213"/>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97371" y="3762799"/>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7371" y="3419014"/>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97371" y="4130213"/>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97371" y="4778799"/>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97371" y="4435014"/>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97371" y="5204102"/>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97371" y="5852688"/>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7371" y="5508903"/>
              <a:ext cx="8027581"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639361" y="2040324"/>
              <a:ext cx="183116" cy="304801"/>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639361" y="2040324"/>
              <a:ext cx="336697" cy="648586"/>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008496" y="2040324"/>
              <a:ext cx="366232" cy="1073889"/>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822477" y="3419014"/>
              <a:ext cx="183116" cy="34378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008496" y="4778799"/>
              <a:ext cx="285898" cy="425304"/>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617504" y="4778799"/>
              <a:ext cx="474332" cy="724859"/>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374728" y="4801658"/>
              <a:ext cx="563526" cy="105103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574389" y="3396154"/>
              <a:ext cx="570610" cy="103886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469882" y="3762800"/>
              <a:ext cx="691117" cy="367413"/>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734514" y="4449193"/>
              <a:ext cx="237461" cy="31897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734514" y="2040324"/>
              <a:ext cx="535184" cy="64858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382566" y="4792978"/>
              <a:ext cx="261623" cy="71592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5363120" y="3114213"/>
              <a:ext cx="538716" cy="304801"/>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133929" y="2040324"/>
              <a:ext cx="874232" cy="304801"/>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4915371" y="2688910"/>
              <a:ext cx="643860" cy="425303"/>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537324" y="3419015"/>
              <a:ext cx="378047" cy="34378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2263138" y="2345125"/>
              <a:ext cx="637954" cy="1074371"/>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631836" y="4130213"/>
              <a:ext cx="378046" cy="304801"/>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958440" y="4449193"/>
              <a:ext cx="124047" cy="34378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187092" y="4778799"/>
              <a:ext cx="915581" cy="425303"/>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915371" y="4775257"/>
              <a:ext cx="643860" cy="1077432"/>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760453" y="4449193"/>
              <a:ext cx="124047" cy="34378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58705" y="1778714"/>
              <a:ext cx="889987" cy="340920"/>
            </a:xfrm>
            <a:prstGeom prst="rect">
              <a:avLst/>
            </a:prstGeom>
            <a:noFill/>
          </p:spPr>
          <p:txBody>
            <a:bodyPr wrap="none" rtlCol="0">
              <a:spAutoFit/>
            </a:bodyPr>
            <a:lstStyle/>
            <a:p>
              <a:r>
                <a:rPr lang="en-US" sz="1100" dirty="0">
                  <a:solidFill>
                    <a:srgbClr val="FF0000"/>
                  </a:solidFill>
                </a:rPr>
                <a:t>Controller A</a:t>
              </a:r>
            </a:p>
          </p:txBody>
        </p:sp>
        <p:sp>
          <p:nvSpPr>
            <p:cNvPr id="40" name="TextBox 39"/>
            <p:cNvSpPr txBox="1"/>
            <p:nvPr/>
          </p:nvSpPr>
          <p:spPr>
            <a:xfrm>
              <a:off x="147246" y="3181073"/>
              <a:ext cx="877163" cy="340920"/>
            </a:xfrm>
            <a:prstGeom prst="rect">
              <a:avLst/>
            </a:prstGeom>
            <a:noFill/>
          </p:spPr>
          <p:txBody>
            <a:bodyPr wrap="none" rtlCol="0">
              <a:spAutoFit/>
            </a:bodyPr>
            <a:lstStyle/>
            <a:p>
              <a:r>
                <a:rPr lang="en-US" sz="1100" dirty="0">
                  <a:solidFill>
                    <a:srgbClr val="FF0000"/>
                  </a:solidFill>
                </a:rPr>
                <a:t>Controller B</a:t>
              </a:r>
            </a:p>
          </p:txBody>
        </p:sp>
        <p:sp>
          <p:nvSpPr>
            <p:cNvPr id="41" name="TextBox 40"/>
            <p:cNvSpPr txBox="1"/>
            <p:nvPr/>
          </p:nvSpPr>
          <p:spPr>
            <a:xfrm>
              <a:off x="113564" y="4531368"/>
              <a:ext cx="877163" cy="340920"/>
            </a:xfrm>
            <a:prstGeom prst="rect">
              <a:avLst/>
            </a:prstGeom>
            <a:noFill/>
          </p:spPr>
          <p:txBody>
            <a:bodyPr wrap="none" rtlCol="0">
              <a:spAutoFit/>
            </a:bodyPr>
            <a:lstStyle/>
            <a:p>
              <a:r>
                <a:rPr lang="en-US" sz="1100" dirty="0">
                  <a:solidFill>
                    <a:srgbClr val="FF0000"/>
                  </a:solidFill>
                </a:rPr>
                <a:t>Controller C</a:t>
              </a:r>
            </a:p>
          </p:txBody>
        </p:sp>
        <p:sp>
          <p:nvSpPr>
            <p:cNvPr id="42" name="TextBox 41"/>
            <p:cNvSpPr txBox="1"/>
            <p:nvPr/>
          </p:nvSpPr>
          <p:spPr>
            <a:xfrm>
              <a:off x="265772" y="2079450"/>
              <a:ext cx="667095" cy="340920"/>
            </a:xfrm>
            <a:prstGeom prst="rect">
              <a:avLst/>
            </a:prstGeom>
            <a:noFill/>
          </p:spPr>
          <p:txBody>
            <a:bodyPr wrap="none" rtlCol="0">
              <a:spAutoFit/>
            </a:bodyPr>
            <a:lstStyle/>
            <a:p>
              <a:r>
                <a:rPr lang="en-US" sz="1100" dirty="0" smtClean="0">
                  <a:solidFill>
                    <a:srgbClr val="FF0000"/>
                  </a:solidFill>
                </a:rPr>
                <a:t>Switch 1</a:t>
              </a:r>
              <a:endParaRPr lang="en-US" sz="1100" dirty="0">
                <a:solidFill>
                  <a:srgbClr val="FF0000"/>
                </a:solidFill>
              </a:endParaRPr>
            </a:p>
          </p:txBody>
        </p:sp>
        <p:sp>
          <p:nvSpPr>
            <p:cNvPr id="43" name="TextBox 42"/>
            <p:cNvSpPr txBox="1"/>
            <p:nvPr/>
          </p:nvSpPr>
          <p:spPr>
            <a:xfrm>
              <a:off x="265772" y="2427300"/>
              <a:ext cx="667095" cy="340920"/>
            </a:xfrm>
            <a:prstGeom prst="rect">
              <a:avLst/>
            </a:prstGeom>
            <a:noFill/>
          </p:spPr>
          <p:txBody>
            <a:bodyPr wrap="none" rtlCol="0">
              <a:spAutoFit/>
            </a:bodyPr>
            <a:lstStyle/>
            <a:p>
              <a:r>
                <a:rPr lang="en-US" sz="1100" dirty="0" smtClean="0">
                  <a:solidFill>
                    <a:srgbClr val="FF0000"/>
                  </a:solidFill>
                </a:rPr>
                <a:t>Switch 2</a:t>
              </a:r>
              <a:endParaRPr lang="en-US" sz="1100" dirty="0">
                <a:solidFill>
                  <a:srgbClr val="FF0000"/>
                </a:solidFill>
              </a:endParaRPr>
            </a:p>
          </p:txBody>
        </p:sp>
        <p:sp>
          <p:nvSpPr>
            <p:cNvPr id="44" name="TextBox 43"/>
            <p:cNvSpPr txBox="1"/>
            <p:nvPr/>
          </p:nvSpPr>
          <p:spPr>
            <a:xfrm>
              <a:off x="265772" y="2841310"/>
              <a:ext cx="635204" cy="340920"/>
            </a:xfrm>
            <a:prstGeom prst="rect">
              <a:avLst/>
            </a:prstGeom>
            <a:noFill/>
          </p:spPr>
          <p:txBody>
            <a:bodyPr wrap="none" rtlCol="0">
              <a:spAutoFit/>
            </a:bodyPr>
            <a:lstStyle/>
            <a:p>
              <a:r>
                <a:rPr lang="en-US" sz="1100" dirty="0" smtClean="0">
                  <a:solidFill>
                    <a:srgbClr val="FF0000"/>
                  </a:solidFill>
                </a:rPr>
                <a:t>Switch3</a:t>
              </a:r>
              <a:endParaRPr lang="en-US" sz="1100" dirty="0">
                <a:solidFill>
                  <a:srgbClr val="FF0000"/>
                </a:solidFill>
              </a:endParaRPr>
            </a:p>
          </p:txBody>
        </p:sp>
        <p:sp>
          <p:nvSpPr>
            <p:cNvPr id="45" name="TextBox 44"/>
            <p:cNvSpPr txBox="1"/>
            <p:nvPr/>
          </p:nvSpPr>
          <p:spPr>
            <a:xfrm>
              <a:off x="265772" y="3497645"/>
              <a:ext cx="671979" cy="340920"/>
            </a:xfrm>
            <a:prstGeom prst="rect">
              <a:avLst/>
            </a:prstGeom>
            <a:noFill/>
          </p:spPr>
          <p:txBody>
            <a:bodyPr wrap="none" rtlCol="0">
              <a:spAutoFit/>
            </a:bodyPr>
            <a:lstStyle/>
            <a:p>
              <a:r>
                <a:rPr lang="en-US" sz="1100" dirty="0" smtClean="0">
                  <a:solidFill>
                    <a:srgbClr val="FF0000"/>
                  </a:solidFill>
                </a:rPr>
                <a:t>Switch 4</a:t>
              </a:r>
              <a:endParaRPr lang="en-US" sz="1100" dirty="0">
                <a:solidFill>
                  <a:srgbClr val="FF0000"/>
                </a:solidFill>
              </a:endParaRPr>
            </a:p>
          </p:txBody>
        </p:sp>
        <p:sp>
          <p:nvSpPr>
            <p:cNvPr id="46" name="TextBox 45"/>
            <p:cNvSpPr txBox="1"/>
            <p:nvPr/>
          </p:nvSpPr>
          <p:spPr>
            <a:xfrm>
              <a:off x="265772" y="3885143"/>
              <a:ext cx="667095" cy="340920"/>
            </a:xfrm>
            <a:prstGeom prst="rect">
              <a:avLst/>
            </a:prstGeom>
            <a:noFill/>
          </p:spPr>
          <p:txBody>
            <a:bodyPr wrap="none" rtlCol="0">
              <a:spAutoFit/>
            </a:bodyPr>
            <a:lstStyle/>
            <a:p>
              <a:r>
                <a:rPr lang="en-US" sz="1100" dirty="0" smtClean="0">
                  <a:solidFill>
                    <a:srgbClr val="FF0000"/>
                  </a:solidFill>
                </a:rPr>
                <a:t>Switch 5</a:t>
              </a:r>
              <a:endParaRPr lang="en-US" sz="1100" dirty="0">
                <a:solidFill>
                  <a:srgbClr val="FF0000"/>
                </a:solidFill>
              </a:endParaRPr>
            </a:p>
          </p:txBody>
        </p:sp>
        <p:sp>
          <p:nvSpPr>
            <p:cNvPr id="47" name="TextBox 46"/>
            <p:cNvSpPr txBox="1"/>
            <p:nvPr/>
          </p:nvSpPr>
          <p:spPr>
            <a:xfrm>
              <a:off x="265772" y="4187584"/>
              <a:ext cx="667095" cy="340920"/>
            </a:xfrm>
            <a:prstGeom prst="rect">
              <a:avLst/>
            </a:prstGeom>
            <a:noFill/>
          </p:spPr>
          <p:txBody>
            <a:bodyPr wrap="none" rtlCol="0">
              <a:spAutoFit/>
            </a:bodyPr>
            <a:lstStyle/>
            <a:p>
              <a:r>
                <a:rPr lang="en-US" sz="1100" dirty="0" smtClean="0">
                  <a:solidFill>
                    <a:srgbClr val="FF0000"/>
                  </a:solidFill>
                </a:rPr>
                <a:t>Switch 6</a:t>
              </a:r>
              <a:endParaRPr lang="en-US" sz="1100" dirty="0">
                <a:solidFill>
                  <a:srgbClr val="FF0000"/>
                </a:solidFill>
              </a:endParaRPr>
            </a:p>
          </p:txBody>
        </p:sp>
        <p:sp>
          <p:nvSpPr>
            <p:cNvPr id="48" name="TextBox 47"/>
            <p:cNvSpPr txBox="1"/>
            <p:nvPr/>
          </p:nvSpPr>
          <p:spPr>
            <a:xfrm>
              <a:off x="265772" y="4942493"/>
              <a:ext cx="671979" cy="340920"/>
            </a:xfrm>
            <a:prstGeom prst="rect">
              <a:avLst/>
            </a:prstGeom>
            <a:noFill/>
          </p:spPr>
          <p:txBody>
            <a:bodyPr wrap="none" rtlCol="0">
              <a:spAutoFit/>
            </a:bodyPr>
            <a:lstStyle/>
            <a:p>
              <a:r>
                <a:rPr lang="en-US" sz="1100" dirty="0" smtClean="0">
                  <a:solidFill>
                    <a:srgbClr val="FF0000"/>
                  </a:solidFill>
                </a:rPr>
                <a:t>Switch 7</a:t>
              </a:r>
              <a:endParaRPr lang="en-US" sz="1100" dirty="0">
                <a:solidFill>
                  <a:srgbClr val="FF0000"/>
                </a:solidFill>
              </a:endParaRPr>
            </a:p>
          </p:txBody>
        </p:sp>
        <p:sp>
          <p:nvSpPr>
            <p:cNvPr id="49" name="TextBox 48"/>
            <p:cNvSpPr txBox="1"/>
            <p:nvPr/>
          </p:nvSpPr>
          <p:spPr>
            <a:xfrm>
              <a:off x="265772" y="5242048"/>
              <a:ext cx="667095" cy="340920"/>
            </a:xfrm>
            <a:prstGeom prst="rect">
              <a:avLst/>
            </a:prstGeom>
            <a:noFill/>
          </p:spPr>
          <p:txBody>
            <a:bodyPr wrap="none" rtlCol="0">
              <a:spAutoFit/>
            </a:bodyPr>
            <a:lstStyle/>
            <a:p>
              <a:r>
                <a:rPr lang="en-US" sz="1100" dirty="0" smtClean="0">
                  <a:solidFill>
                    <a:srgbClr val="FF0000"/>
                  </a:solidFill>
                </a:rPr>
                <a:t>Switch 8</a:t>
              </a:r>
              <a:endParaRPr lang="en-US" sz="1100" dirty="0">
                <a:solidFill>
                  <a:srgbClr val="FF0000"/>
                </a:solidFill>
              </a:endParaRPr>
            </a:p>
          </p:txBody>
        </p:sp>
        <p:sp>
          <p:nvSpPr>
            <p:cNvPr id="50" name="TextBox 49"/>
            <p:cNvSpPr txBox="1"/>
            <p:nvPr/>
          </p:nvSpPr>
          <p:spPr>
            <a:xfrm>
              <a:off x="265772" y="5601853"/>
              <a:ext cx="667095" cy="340920"/>
            </a:xfrm>
            <a:prstGeom prst="rect">
              <a:avLst/>
            </a:prstGeom>
            <a:noFill/>
          </p:spPr>
          <p:txBody>
            <a:bodyPr wrap="none" rtlCol="0">
              <a:spAutoFit/>
            </a:bodyPr>
            <a:lstStyle/>
            <a:p>
              <a:r>
                <a:rPr lang="en-US" sz="1100" dirty="0" smtClean="0">
                  <a:solidFill>
                    <a:srgbClr val="FF0000"/>
                  </a:solidFill>
                </a:rPr>
                <a:t>Switch 9</a:t>
              </a:r>
              <a:endParaRPr lang="en-US" sz="1100" dirty="0">
                <a:solidFill>
                  <a:srgbClr val="FF0000"/>
                </a:solidFill>
              </a:endParaRPr>
            </a:p>
          </p:txBody>
        </p:sp>
        <p:sp>
          <p:nvSpPr>
            <p:cNvPr id="51" name="Oval 50"/>
            <p:cNvSpPr/>
            <p:nvPr/>
          </p:nvSpPr>
          <p:spPr>
            <a:xfrm>
              <a:off x="1479866" y="2017464"/>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2" name="Oval 51"/>
            <p:cNvSpPr/>
            <p:nvPr/>
          </p:nvSpPr>
          <p:spPr>
            <a:xfrm>
              <a:off x="3175175" y="2666050"/>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3" name="Oval 52"/>
            <p:cNvSpPr/>
            <p:nvPr/>
          </p:nvSpPr>
          <p:spPr>
            <a:xfrm>
              <a:off x="2323389" y="4107353"/>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4" name="Oval 53"/>
            <p:cNvSpPr/>
            <p:nvPr/>
          </p:nvSpPr>
          <p:spPr>
            <a:xfrm>
              <a:off x="4692086" y="5175998"/>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5" name="Oval 54"/>
            <p:cNvSpPr/>
            <p:nvPr/>
          </p:nvSpPr>
          <p:spPr>
            <a:xfrm>
              <a:off x="6285788" y="2666050"/>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6" name="Oval 55"/>
            <p:cNvSpPr/>
            <p:nvPr/>
          </p:nvSpPr>
          <p:spPr>
            <a:xfrm>
              <a:off x="1522981" y="5829829"/>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7" name="Oval 56"/>
            <p:cNvSpPr/>
            <p:nvPr/>
          </p:nvSpPr>
          <p:spPr>
            <a:xfrm>
              <a:off x="7595956" y="4412154"/>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8" name="Oval 57"/>
            <p:cNvSpPr/>
            <p:nvPr/>
          </p:nvSpPr>
          <p:spPr>
            <a:xfrm>
              <a:off x="6008150" y="3736395"/>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9" name="Oval 58"/>
            <p:cNvSpPr/>
            <p:nvPr/>
          </p:nvSpPr>
          <p:spPr>
            <a:xfrm>
              <a:off x="4187619" y="3396154"/>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0" name="Oval 59"/>
            <p:cNvSpPr/>
            <p:nvPr/>
          </p:nvSpPr>
          <p:spPr>
            <a:xfrm>
              <a:off x="3166899" y="4755939"/>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61" name="Straight Arrow Connector 60"/>
            <p:cNvCxnSpPr/>
            <p:nvPr/>
          </p:nvCxnSpPr>
          <p:spPr>
            <a:xfrm>
              <a:off x="1574389" y="2040324"/>
              <a:ext cx="1505022" cy="0"/>
            </a:xfrm>
            <a:prstGeom prst="straightConnector1">
              <a:avLst/>
            </a:prstGeom>
            <a:ln w="19050">
              <a:solidFill>
                <a:srgbClr val="FF0000"/>
              </a:solidFill>
              <a:tailEnd type="none"/>
            </a:ln>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3079411" y="2017464"/>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63" name="Straight Arrow Connector 62"/>
            <p:cNvCxnSpPr/>
            <p:nvPr/>
          </p:nvCxnSpPr>
          <p:spPr>
            <a:xfrm>
              <a:off x="3504860" y="4130213"/>
              <a:ext cx="991115" cy="0"/>
            </a:xfrm>
            <a:prstGeom prst="straightConnector1">
              <a:avLst/>
            </a:prstGeom>
            <a:ln w="19050">
              <a:solidFill>
                <a:srgbClr val="FF0000"/>
              </a:solidFill>
              <a:tailEnd type="none"/>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4480628" y="4107353"/>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5" name="Oval 64"/>
            <p:cNvSpPr/>
            <p:nvPr/>
          </p:nvSpPr>
          <p:spPr>
            <a:xfrm>
              <a:off x="3410337" y="4107353"/>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66" name="Straight Arrow Connector 65"/>
            <p:cNvCxnSpPr/>
            <p:nvPr/>
          </p:nvCxnSpPr>
          <p:spPr>
            <a:xfrm>
              <a:off x="6498516" y="3114213"/>
              <a:ext cx="2126436" cy="0"/>
            </a:xfrm>
            <a:prstGeom prst="straightConnector1">
              <a:avLst/>
            </a:prstGeom>
            <a:ln w="19050">
              <a:solidFill>
                <a:srgbClr val="FF0000"/>
              </a:solidFill>
              <a:tailEnd type="none"/>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6403993" y="3091353"/>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8" name="Oval 67"/>
            <p:cNvSpPr/>
            <p:nvPr/>
          </p:nvSpPr>
          <p:spPr>
            <a:xfrm>
              <a:off x="7501433" y="5480798"/>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9" name="Oval 68"/>
            <p:cNvSpPr/>
            <p:nvPr/>
          </p:nvSpPr>
          <p:spPr>
            <a:xfrm>
              <a:off x="7701094" y="2318200"/>
              <a:ext cx="94523" cy="4571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70" name="Straight Arrow Connector 69"/>
            <p:cNvCxnSpPr/>
            <p:nvPr/>
          </p:nvCxnSpPr>
          <p:spPr>
            <a:xfrm>
              <a:off x="3451686" y="2063183"/>
              <a:ext cx="317731" cy="62572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3332301" y="2063184"/>
              <a:ext cx="437116" cy="62572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4480628" y="2063183"/>
              <a:ext cx="305981" cy="281942"/>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1374728" y="2079450"/>
              <a:ext cx="852968" cy="1034763"/>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2227696" y="2341060"/>
              <a:ext cx="431210" cy="242711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574389" y="3114213"/>
              <a:ext cx="149146" cy="305283"/>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3769417" y="2063183"/>
              <a:ext cx="248093" cy="281942"/>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4692086" y="2079451"/>
              <a:ext cx="441843" cy="609459"/>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7880673" y="2040324"/>
              <a:ext cx="744279" cy="304801"/>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6008150" y="3426976"/>
              <a:ext cx="691128" cy="719778"/>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4095481" y="4801658"/>
              <a:ext cx="743099" cy="40244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7189545" y="3419496"/>
              <a:ext cx="691128" cy="719778"/>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6179464" y="3396154"/>
              <a:ext cx="1110511" cy="101600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6770161" y="2040324"/>
              <a:ext cx="825795" cy="1051029"/>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3504860" y="2017464"/>
              <a:ext cx="825795" cy="1073889"/>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3175175" y="3396154"/>
              <a:ext cx="276511" cy="340241"/>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5009882" y="3419496"/>
              <a:ext cx="590698" cy="316899"/>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6770161" y="3413446"/>
              <a:ext cx="301256" cy="739626"/>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7579417" y="3407128"/>
              <a:ext cx="513907" cy="104206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6147039" y="4778799"/>
              <a:ext cx="513907" cy="1084664"/>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6770237" y="4778799"/>
              <a:ext cx="419308" cy="747718"/>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5390926" y="4427800"/>
              <a:ext cx="510910" cy="350999"/>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V="1">
              <a:off x="6572310" y="4454333"/>
              <a:ext cx="617235" cy="320924"/>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V="1">
              <a:off x="7939743" y="4449194"/>
              <a:ext cx="575874" cy="32960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V="1">
              <a:off x="3382566" y="4775257"/>
              <a:ext cx="948089" cy="108820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V="1">
              <a:off x="5187092" y="4801658"/>
              <a:ext cx="948089" cy="108820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2209975" y="3419497"/>
              <a:ext cx="1730744" cy="2433191"/>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V="1">
              <a:off x="1976058" y="4130213"/>
              <a:ext cx="682848" cy="665179"/>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V="1">
              <a:off x="3382566" y="4412154"/>
              <a:ext cx="386851" cy="38950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4598779" y="3759255"/>
              <a:ext cx="1001801" cy="1042404"/>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a:off x="3667817" y="4755939"/>
              <a:ext cx="614325" cy="1096749"/>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flipV="1">
              <a:off x="3366102" y="2735112"/>
              <a:ext cx="691116" cy="68438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flipV="1">
              <a:off x="4441051" y="3091353"/>
              <a:ext cx="190785" cy="322094"/>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V="1">
              <a:off x="4598779" y="2666051"/>
              <a:ext cx="411103" cy="76092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5682730" y="3782115"/>
              <a:ext cx="721263" cy="973824"/>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6598847" y="2682860"/>
              <a:ext cx="378059" cy="759823"/>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7000515" y="2063183"/>
              <a:ext cx="595441" cy="61967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V="1">
              <a:off x="6598847" y="2063183"/>
              <a:ext cx="472570" cy="25501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V="1">
              <a:off x="7448864" y="4778799"/>
              <a:ext cx="294184" cy="407828"/>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V="1">
              <a:off x="7653833" y="4801659"/>
              <a:ext cx="439491" cy="679139"/>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8093325" y="4778799"/>
              <a:ext cx="259906" cy="425303"/>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a:off x="8353231" y="4801659"/>
              <a:ext cx="271721" cy="1061804"/>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16" name="Rectangle 115"/>
          <p:cNvSpPr/>
          <p:nvPr/>
        </p:nvSpPr>
        <p:spPr>
          <a:xfrm>
            <a:off x="17598" y="2734847"/>
            <a:ext cx="9569133" cy="3560220"/>
          </a:xfrm>
          <a:prstGeom prst="rect">
            <a:avLst/>
          </a:prstGeom>
          <a:solidFill>
            <a:srgbClr val="FFFFFF">
              <a:alpha val="74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nvGrpSpPr>
          <p:cNvPr id="115" name="Group 114"/>
          <p:cNvGrpSpPr/>
          <p:nvPr/>
        </p:nvGrpSpPr>
        <p:grpSpPr>
          <a:xfrm>
            <a:off x="3017590" y="4025948"/>
            <a:ext cx="771029" cy="1127309"/>
            <a:chOff x="3017590" y="4074173"/>
            <a:chExt cx="771029" cy="1127309"/>
          </a:xfrm>
        </p:grpSpPr>
        <p:sp>
          <p:nvSpPr>
            <p:cNvPr id="112" name="Donut 111"/>
            <p:cNvSpPr/>
            <p:nvPr/>
          </p:nvSpPr>
          <p:spPr>
            <a:xfrm>
              <a:off x="3223424" y="4074173"/>
              <a:ext cx="565195" cy="343338"/>
            </a:xfrm>
            <a:prstGeom prst="donut">
              <a:avLst>
                <a:gd name="adj" fmla="val 7119"/>
              </a:avLst>
            </a:prstGeom>
            <a:solidFill>
              <a:srgbClr val="FF0000"/>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3" name="Donut 112"/>
            <p:cNvSpPr/>
            <p:nvPr/>
          </p:nvSpPr>
          <p:spPr>
            <a:xfrm>
              <a:off x="3017590" y="4858144"/>
              <a:ext cx="565195" cy="343338"/>
            </a:xfrm>
            <a:prstGeom prst="donut">
              <a:avLst>
                <a:gd name="adj" fmla="val 7119"/>
              </a:avLst>
            </a:prstGeom>
            <a:solidFill>
              <a:srgbClr val="FF0000"/>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grpSp>
      <p:sp>
        <p:nvSpPr>
          <p:cNvPr id="161" name="Title 1"/>
          <p:cNvSpPr txBox="1">
            <a:spLocks/>
          </p:cNvSpPr>
          <p:nvPr/>
        </p:nvSpPr>
        <p:spPr>
          <a:xfrm>
            <a:off x="430604" y="6290581"/>
            <a:ext cx="8229600" cy="5674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smtClean="0"/>
              <a:t>[</a:t>
            </a:r>
            <a:r>
              <a:rPr lang="en-US" sz="1600" dirty="0"/>
              <a:t>Berkeley Tech </a:t>
            </a:r>
            <a:r>
              <a:rPr lang="en-US" sz="1600" dirty="0" smtClean="0"/>
              <a:t>Report:</a:t>
            </a:r>
          </a:p>
          <a:p>
            <a:pPr algn="l"/>
            <a:r>
              <a:rPr lang="en-US" sz="1600" dirty="0" smtClean="0"/>
              <a:t>How </a:t>
            </a:r>
            <a:r>
              <a:rPr lang="en-US" sz="1600" dirty="0"/>
              <a:t>Did We Get Into This Mess</a:t>
            </a:r>
            <a:r>
              <a:rPr lang="en-US" sz="1600" dirty="0" smtClean="0"/>
              <a:t>? Isolating </a:t>
            </a:r>
            <a:r>
              <a:rPr lang="en-US" sz="1600" dirty="0"/>
              <a:t>Fault-Inducing Inputs to SDN Control </a:t>
            </a:r>
            <a:r>
              <a:rPr lang="en-US" sz="1600" dirty="0" smtClean="0"/>
              <a:t>Software]</a:t>
            </a:r>
            <a:endParaRPr lang="en-US" sz="1600" dirty="0"/>
          </a:p>
        </p:txBody>
      </p:sp>
      <p:sp>
        <p:nvSpPr>
          <p:cNvPr id="114" name="TextBox 113"/>
          <p:cNvSpPr txBox="1"/>
          <p:nvPr/>
        </p:nvSpPr>
        <p:spPr>
          <a:xfrm>
            <a:off x="6070009" y="3522024"/>
            <a:ext cx="2785722" cy="1754327"/>
          </a:xfrm>
          <a:prstGeom prst="rect">
            <a:avLst/>
          </a:prstGeom>
          <a:solidFill>
            <a:srgbClr val="FFFFFF"/>
          </a:solidFill>
        </p:spPr>
        <p:txBody>
          <a:bodyPr wrap="square" rtlCol="0">
            <a:spAutoFit/>
          </a:bodyPr>
          <a:lstStyle/>
          <a:p>
            <a:pPr algn="ctr"/>
            <a:r>
              <a:rPr lang="en-US" sz="3600" dirty="0" smtClean="0">
                <a:solidFill>
                  <a:srgbClr val="FF0000"/>
                </a:solidFill>
              </a:rPr>
              <a:t>Minimal Causal Sequence</a:t>
            </a:r>
            <a:endParaRPr lang="en-US" sz="3600" dirty="0">
              <a:solidFill>
                <a:srgbClr val="FF0000"/>
              </a:solidFill>
            </a:endParaRPr>
          </a:p>
        </p:txBody>
      </p:sp>
    </p:spTree>
    <p:extLst>
      <p:ext uri="{BB962C8B-B14F-4D97-AF65-F5344CB8AC3E}">
        <p14:creationId xmlns:p14="http://schemas.microsoft.com/office/powerpoint/2010/main" val="3128839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Isn’t this unnecessary with consistency primitives/languages/</a:t>
            </a:r>
            <a:r>
              <a:rPr lang="en-US" dirty="0" err="1" smtClean="0"/>
              <a:t>etc</a:t>
            </a:r>
            <a:r>
              <a:rPr lang="en-US" dirty="0" smtClean="0"/>
              <a:t>?</a:t>
            </a:r>
            <a:endParaRPr lang="en-US" dirty="0"/>
          </a:p>
        </p:txBody>
      </p:sp>
      <p:sp>
        <p:nvSpPr>
          <p:cNvPr id="3" name="Content Placeholder 2"/>
          <p:cNvSpPr>
            <a:spLocks noGrp="1"/>
          </p:cNvSpPr>
          <p:nvPr>
            <p:ph idx="1"/>
          </p:nvPr>
        </p:nvSpPr>
        <p:spPr>
          <a:xfrm>
            <a:off x="457200" y="1965325"/>
            <a:ext cx="8229600" cy="4525963"/>
          </a:xfrm>
        </p:spPr>
        <p:txBody>
          <a:bodyPr/>
          <a:lstStyle/>
          <a:p>
            <a:r>
              <a:rPr lang="en-US" dirty="0" smtClean="0"/>
              <a:t>No</a:t>
            </a:r>
            <a:endParaRPr lang="en-US" dirty="0" smtClean="0"/>
          </a:p>
          <a:p>
            <a:r>
              <a:rPr lang="en-US" dirty="0" smtClean="0"/>
              <a:t>Catch/rule out bugs outside the framework</a:t>
            </a:r>
          </a:p>
          <a:p>
            <a:r>
              <a:rPr lang="en-US" dirty="0" smtClean="0"/>
              <a:t>Catch instances where the framework pushes </a:t>
            </a:r>
            <a:r>
              <a:rPr lang="en-US" dirty="0" err="1" smtClean="0"/>
              <a:t>config</a:t>
            </a:r>
            <a:r>
              <a:rPr lang="en-US" dirty="0" smtClean="0"/>
              <a:t> that breaks the policy</a:t>
            </a:r>
            <a:endParaRPr lang="en-US" dirty="0"/>
          </a:p>
        </p:txBody>
      </p:sp>
    </p:spTree>
    <p:extLst>
      <p:ext uri="{BB962C8B-B14F-4D97-AF65-F5344CB8AC3E}">
        <p14:creationId xmlns:p14="http://schemas.microsoft.com/office/powerpoint/2010/main" val="35207318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novel about this work?	</a:t>
            </a:r>
            <a:endParaRPr lang="en-US" dirty="0"/>
          </a:p>
        </p:txBody>
      </p:sp>
      <p:sp>
        <p:nvSpPr>
          <p:cNvPr id="3" name="Content Placeholder 2"/>
          <p:cNvSpPr>
            <a:spLocks noGrp="1"/>
          </p:cNvSpPr>
          <p:nvPr>
            <p:ph idx="1"/>
          </p:nvPr>
        </p:nvSpPr>
        <p:spPr/>
        <p:txBody>
          <a:bodyPr/>
          <a:lstStyle/>
          <a:p>
            <a:r>
              <a:rPr lang="en-US" dirty="0" smtClean="0"/>
              <a:t>Simple answer: nothing!</a:t>
            </a:r>
          </a:p>
          <a:p>
            <a:endParaRPr lang="en-US" dirty="0"/>
          </a:p>
          <a:p>
            <a:endParaRPr lang="en-US" dirty="0"/>
          </a:p>
        </p:txBody>
      </p:sp>
    </p:spTree>
    <p:extLst>
      <p:ext uri="{BB962C8B-B14F-4D97-AF65-F5344CB8AC3E}">
        <p14:creationId xmlns:p14="http://schemas.microsoft.com/office/powerpoint/2010/main" val="35014427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 name="Parallelogram 83"/>
          <p:cNvSpPr/>
          <p:nvPr/>
        </p:nvSpPr>
        <p:spPr>
          <a:xfrm>
            <a:off x="2055968" y="4865224"/>
            <a:ext cx="1117516" cy="476908"/>
          </a:xfrm>
          <a:prstGeom prst="parallelogram">
            <a:avLst>
              <a:gd name="adj" fmla="val 6500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4668" y="-196163"/>
            <a:ext cx="8229600" cy="1143000"/>
          </a:xfrm>
        </p:spPr>
        <p:txBody>
          <a:bodyPr/>
          <a:lstStyle/>
          <a:p>
            <a:r>
              <a:rPr lang="en-US" dirty="0" smtClean="0"/>
              <a:t>Control-Plane Layering in SDN</a:t>
            </a:r>
            <a:endParaRPr lang="en-US" dirty="0"/>
          </a:p>
        </p:txBody>
      </p:sp>
      <p:cxnSp>
        <p:nvCxnSpPr>
          <p:cNvPr id="5" name="Straight Connector 4"/>
          <p:cNvCxnSpPr>
            <a:stCxn id="42" idx="2"/>
          </p:cNvCxnSpPr>
          <p:nvPr/>
        </p:nvCxnSpPr>
        <p:spPr>
          <a:xfrm flipH="1">
            <a:off x="4521693" y="2252132"/>
            <a:ext cx="404019" cy="914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41" idx="2"/>
            <a:endCxn id="22" idx="0"/>
          </p:cNvCxnSpPr>
          <p:nvPr/>
        </p:nvCxnSpPr>
        <p:spPr>
          <a:xfrm flipH="1">
            <a:off x="3728735" y="2252132"/>
            <a:ext cx="7939" cy="914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586845" y="2252132"/>
            <a:ext cx="117780" cy="914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22" idx="2"/>
            <a:endCxn id="18" idx="0"/>
          </p:cNvCxnSpPr>
          <p:nvPr/>
        </p:nvCxnSpPr>
        <p:spPr>
          <a:xfrm>
            <a:off x="3728735" y="3547532"/>
            <a:ext cx="0" cy="6858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2586845" y="5130451"/>
            <a:ext cx="1117983" cy="21168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3704828" y="5130451"/>
            <a:ext cx="1220884" cy="211681"/>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2622864" y="5081390"/>
            <a:ext cx="2157591" cy="49061"/>
          </a:xfrm>
          <a:prstGeom prst="line">
            <a:avLst/>
          </a:prstGeom>
        </p:spPr>
        <p:style>
          <a:lnRef idx="2">
            <a:schemeClr val="dk1"/>
          </a:lnRef>
          <a:fillRef idx="0">
            <a:schemeClr val="dk1"/>
          </a:fillRef>
          <a:effectRef idx="1">
            <a:schemeClr val="dk1"/>
          </a:effectRef>
          <a:fontRef idx="minor">
            <a:schemeClr val="tx1"/>
          </a:fontRef>
        </p:style>
      </p:cxnSp>
      <p:sp>
        <p:nvSpPr>
          <p:cNvPr id="15" name="Rounded Rectangle 14"/>
          <p:cNvSpPr/>
          <p:nvPr/>
        </p:nvSpPr>
        <p:spPr>
          <a:xfrm>
            <a:off x="2065452" y="5399751"/>
            <a:ext cx="1019176" cy="408782"/>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dirty="0" smtClean="0"/>
              <a:t>Firmware</a:t>
            </a:r>
            <a:endParaRPr lang="en-US" dirty="0"/>
          </a:p>
        </p:txBody>
      </p:sp>
      <p:sp>
        <p:nvSpPr>
          <p:cNvPr id="16" name="Rounded Rectangle 15"/>
          <p:cNvSpPr/>
          <p:nvPr/>
        </p:nvSpPr>
        <p:spPr>
          <a:xfrm>
            <a:off x="4297651" y="5435863"/>
            <a:ext cx="1049338" cy="408782"/>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dirty="0" smtClean="0"/>
              <a:t>Firmware</a:t>
            </a:r>
            <a:endParaRPr lang="en-US" dirty="0"/>
          </a:p>
        </p:txBody>
      </p:sp>
      <p:sp>
        <p:nvSpPr>
          <p:cNvPr id="17" name="Rounded Rectangle 16"/>
          <p:cNvSpPr/>
          <p:nvPr/>
        </p:nvSpPr>
        <p:spPr>
          <a:xfrm>
            <a:off x="3169433" y="5706805"/>
            <a:ext cx="1049338" cy="408782"/>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dirty="0" smtClean="0"/>
              <a:t>Firmware</a:t>
            </a:r>
            <a:endParaRPr lang="en-US" dirty="0"/>
          </a:p>
        </p:txBody>
      </p:sp>
      <p:cxnSp>
        <p:nvCxnSpPr>
          <p:cNvPr id="19" name="Straight Connector 18"/>
          <p:cNvCxnSpPr/>
          <p:nvPr/>
        </p:nvCxnSpPr>
        <p:spPr>
          <a:xfrm flipH="1">
            <a:off x="2760178" y="4424294"/>
            <a:ext cx="960634" cy="75003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8" idx="2"/>
          </p:cNvCxnSpPr>
          <p:nvPr/>
        </p:nvCxnSpPr>
        <p:spPr>
          <a:xfrm flipH="1">
            <a:off x="3720812" y="4614332"/>
            <a:ext cx="7923" cy="6356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720812" y="4424294"/>
            <a:ext cx="1059643" cy="82193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2500804" y="3166532"/>
            <a:ext cx="2455862"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Network Hypervisor</a:t>
            </a:r>
            <a:endParaRPr lang="en-US" sz="2000" dirty="0"/>
          </a:p>
        </p:txBody>
      </p:sp>
      <p:sp>
        <p:nvSpPr>
          <p:cNvPr id="23" name="Parallelogram 22"/>
          <p:cNvSpPr/>
          <p:nvPr/>
        </p:nvSpPr>
        <p:spPr>
          <a:xfrm>
            <a:off x="2854817" y="3680882"/>
            <a:ext cx="1798638"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p:cNvSpPr/>
          <p:nvPr/>
        </p:nvSpPr>
        <p:spPr>
          <a:xfrm>
            <a:off x="3629517" y="373803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23117" y="389043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59717" y="389043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4" idx="5"/>
            <a:endCxn id="26" idx="1"/>
          </p:cNvCxnSpPr>
          <p:nvPr/>
        </p:nvCxnSpPr>
        <p:spPr>
          <a:xfrm>
            <a:off x="3842255" y="3835593"/>
            <a:ext cx="153962" cy="71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2"/>
            <a:endCxn id="25" idx="6"/>
          </p:cNvCxnSpPr>
          <p:nvPr/>
        </p:nvCxnSpPr>
        <p:spPr>
          <a:xfrm flipH="1">
            <a:off x="3472355" y="3947582"/>
            <a:ext cx="487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7"/>
            <a:endCxn id="24" idx="3"/>
          </p:cNvCxnSpPr>
          <p:nvPr/>
        </p:nvCxnSpPr>
        <p:spPr>
          <a:xfrm flipV="1">
            <a:off x="3435855" y="3835593"/>
            <a:ext cx="230162" cy="71578"/>
          </a:xfrm>
          <a:prstGeom prst="line">
            <a:avLst/>
          </a:prstGeom>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2066622" y="2556932"/>
            <a:ext cx="1062038"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Parallelogram 30"/>
          <p:cNvSpPr/>
          <p:nvPr/>
        </p:nvSpPr>
        <p:spPr>
          <a:xfrm>
            <a:off x="3226293" y="2556932"/>
            <a:ext cx="1062038"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Parallelogram 31"/>
          <p:cNvSpPr/>
          <p:nvPr/>
        </p:nvSpPr>
        <p:spPr>
          <a:xfrm>
            <a:off x="4374055" y="2556932"/>
            <a:ext cx="1062038"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Oval 32"/>
          <p:cNvSpPr/>
          <p:nvPr/>
        </p:nvSpPr>
        <p:spPr>
          <a:xfrm>
            <a:off x="2668125" y="261408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256327" y="276267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4" idx="7"/>
            <a:endCxn id="33" idx="3"/>
          </p:cNvCxnSpPr>
          <p:nvPr/>
        </p:nvCxnSpPr>
        <p:spPr>
          <a:xfrm flipV="1">
            <a:off x="2469065" y="2711643"/>
            <a:ext cx="235560" cy="67768"/>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508074" y="263313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13670" y="276267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80455" y="270552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6" idx="5"/>
            <a:endCxn id="37" idx="1"/>
          </p:cNvCxnSpPr>
          <p:nvPr/>
        </p:nvCxnSpPr>
        <p:spPr>
          <a:xfrm>
            <a:off x="3720812" y="2730693"/>
            <a:ext cx="129358" cy="48718"/>
          </a:xfrm>
          <a:prstGeom prst="line">
            <a:avLst/>
          </a:prstGeom>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2216641" y="1947332"/>
            <a:ext cx="808038"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App</a:t>
            </a:r>
            <a:endParaRPr lang="en-US" sz="2000" dirty="0"/>
          </a:p>
        </p:txBody>
      </p:sp>
      <p:sp>
        <p:nvSpPr>
          <p:cNvPr id="41" name="Rounded Rectangle 40"/>
          <p:cNvSpPr/>
          <p:nvPr/>
        </p:nvSpPr>
        <p:spPr>
          <a:xfrm>
            <a:off x="3332655" y="1947332"/>
            <a:ext cx="808038"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App</a:t>
            </a:r>
            <a:endParaRPr lang="en-US" sz="2000" dirty="0"/>
          </a:p>
        </p:txBody>
      </p:sp>
      <p:sp>
        <p:nvSpPr>
          <p:cNvPr id="42" name="Rounded Rectangle 41"/>
          <p:cNvSpPr/>
          <p:nvPr/>
        </p:nvSpPr>
        <p:spPr>
          <a:xfrm>
            <a:off x="4521693" y="1947332"/>
            <a:ext cx="808038"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App</a:t>
            </a:r>
            <a:endParaRPr lang="en-US" sz="2000" dirty="0"/>
          </a:p>
        </p:txBody>
      </p:sp>
      <p:sp>
        <p:nvSpPr>
          <p:cNvPr id="43" name="TextBox 42"/>
          <p:cNvSpPr txBox="1"/>
          <p:nvPr/>
        </p:nvSpPr>
        <p:spPr>
          <a:xfrm>
            <a:off x="524968" y="990823"/>
            <a:ext cx="1710725" cy="400110"/>
          </a:xfrm>
          <a:prstGeom prst="rect">
            <a:avLst/>
          </a:prstGeom>
          <a:noFill/>
        </p:spPr>
        <p:txBody>
          <a:bodyPr wrap="none" rtlCol="0">
            <a:spAutoFit/>
          </a:bodyPr>
          <a:lstStyle/>
          <a:p>
            <a:r>
              <a:rPr lang="en-US" sz="2000" b="1" dirty="0" smtClean="0">
                <a:latin typeface="Helvetica"/>
                <a:cs typeface="Helvetica"/>
              </a:rPr>
              <a:t>State Layers</a:t>
            </a:r>
            <a:endParaRPr lang="en-US" sz="2000" b="1" dirty="0">
              <a:latin typeface="Helvetica"/>
              <a:cs typeface="Helvetica"/>
            </a:endParaRPr>
          </a:p>
        </p:txBody>
      </p:sp>
      <p:sp>
        <p:nvSpPr>
          <p:cNvPr id="44" name="TextBox 43"/>
          <p:cNvSpPr txBox="1"/>
          <p:nvPr/>
        </p:nvSpPr>
        <p:spPr>
          <a:xfrm>
            <a:off x="662023" y="2591638"/>
            <a:ext cx="1505540" cy="369332"/>
          </a:xfrm>
          <a:prstGeom prst="rect">
            <a:avLst/>
          </a:prstGeom>
          <a:noFill/>
        </p:spPr>
        <p:txBody>
          <a:bodyPr wrap="none" rtlCol="0">
            <a:spAutoFit/>
          </a:bodyPr>
          <a:lstStyle/>
          <a:p>
            <a:r>
              <a:rPr lang="en-US" dirty="0" smtClean="0">
                <a:latin typeface="Helvetica"/>
                <a:cs typeface="Helvetica"/>
              </a:rPr>
              <a:t>Logical View</a:t>
            </a:r>
            <a:endParaRPr lang="en-US" dirty="0">
              <a:latin typeface="Helvetica"/>
              <a:cs typeface="Helvetica"/>
            </a:endParaRPr>
          </a:p>
        </p:txBody>
      </p:sp>
      <p:sp>
        <p:nvSpPr>
          <p:cNvPr id="45" name="TextBox 44"/>
          <p:cNvSpPr txBox="1"/>
          <p:nvPr/>
        </p:nvSpPr>
        <p:spPr>
          <a:xfrm>
            <a:off x="662023" y="3680882"/>
            <a:ext cx="1633781" cy="369332"/>
          </a:xfrm>
          <a:prstGeom prst="rect">
            <a:avLst/>
          </a:prstGeom>
          <a:noFill/>
        </p:spPr>
        <p:txBody>
          <a:bodyPr wrap="none" rtlCol="0">
            <a:spAutoFit/>
          </a:bodyPr>
          <a:lstStyle/>
          <a:p>
            <a:r>
              <a:rPr lang="en-US" dirty="0" smtClean="0">
                <a:latin typeface="Helvetica"/>
                <a:cs typeface="Helvetica"/>
              </a:rPr>
              <a:t>Physical View</a:t>
            </a:r>
            <a:endParaRPr lang="en-US" dirty="0">
              <a:latin typeface="Helvetica"/>
              <a:cs typeface="Helvetica"/>
            </a:endParaRPr>
          </a:p>
        </p:txBody>
      </p:sp>
      <p:sp>
        <p:nvSpPr>
          <p:cNvPr id="46" name="TextBox 45"/>
          <p:cNvSpPr txBox="1"/>
          <p:nvPr/>
        </p:nvSpPr>
        <p:spPr>
          <a:xfrm>
            <a:off x="662023" y="4880634"/>
            <a:ext cx="1493355" cy="369332"/>
          </a:xfrm>
          <a:prstGeom prst="rect">
            <a:avLst/>
          </a:prstGeom>
          <a:noFill/>
        </p:spPr>
        <p:txBody>
          <a:bodyPr wrap="none" rtlCol="0">
            <a:spAutoFit/>
          </a:bodyPr>
          <a:lstStyle/>
          <a:p>
            <a:r>
              <a:rPr lang="en-US" dirty="0" smtClean="0">
                <a:latin typeface="Helvetica"/>
                <a:cs typeface="Helvetica"/>
              </a:rPr>
              <a:t>Device State</a:t>
            </a:r>
            <a:endParaRPr lang="en-US" dirty="0">
              <a:latin typeface="Helvetica"/>
              <a:cs typeface="Helvetica"/>
            </a:endParaRPr>
          </a:p>
        </p:txBody>
      </p:sp>
      <p:sp>
        <p:nvSpPr>
          <p:cNvPr id="47" name="TextBox 46"/>
          <p:cNvSpPr txBox="1"/>
          <p:nvPr/>
        </p:nvSpPr>
        <p:spPr>
          <a:xfrm>
            <a:off x="662023" y="5853968"/>
            <a:ext cx="1185315" cy="369332"/>
          </a:xfrm>
          <a:prstGeom prst="rect">
            <a:avLst/>
          </a:prstGeom>
          <a:noFill/>
        </p:spPr>
        <p:txBody>
          <a:bodyPr wrap="none" rtlCol="0">
            <a:spAutoFit/>
          </a:bodyPr>
          <a:lstStyle/>
          <a:p>
            <a:r>
              <a:rPr lang="en-US" dirty="0" smtClean="0">
                <a:latin typeface="Helvetica"/>
                <a:cs typeface="Helvetica"/>
              </a:rPr>
              <a:t>Hardware</a:t>
            </a:r>
            <a:endParaRPr lang="en-US" dirty="0">
              <a:latin typeface="Helvetica"/>
              <a:cs typeface="Helvetica"/>
            </a:endParaRPr>
          </a:p>
        </p:txBody>
      </p:sp>
      <p:grpSp>
        <p:nvGrpSpPr>
          <p:cNvPr id="78" name="Group 77"/>
          <p:cNvGrpSpPr/>
          <p:nvPr/>
        </p:nvGrpSpPr>
        <p:grpSpPr>
          <a:xfrm>
            <a:off x="662023" y="1490132"/>
            <a:ext cx="4596906" cy="386893"/>
            <a:chOff x="662023" y="1490132"/>
            <a:chExt cx="4596906" cy="386893"/>
          </a:xfrm>
        </p:grpSpPr>
        <p:sp>
          <p:nvSpPr>
            <p:cNvPr id="4" name="Vertical Scroll 3"/>
            <p:cNvSpPr/>
            <p:nvPr/>
          </p:nvSpPr>
          <p:spPr>
            <a:xfrm>
              <a:off x="2301549" y="1490132"/>
              <a:ext cx="661036" cy="34290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Vertical Scroll 47"/>
            <p:cNvSpPr/>
            <p:nvPr/>
          </p:nvSpPr>
          <p:spPr>
            <a:xfrm>
              <a:off x="3423300" y="1490132"/>
              <a:ext cx="661036" cy="34290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Vertical Scroll 48"/>
            <p:cNvSpPr/>
            <p:nvPr/>
          </p:nvSpPr>
          <p:spPr>
            <a:xfrm>
              <a:off x="4597893" y="1490132"/>
              <a:ext cx="661036" cy="34290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662023" y="1507693"/>
              <a:ext cx="800407" cy="369332"/>
            </a:xfrm>
            <a:prstGeom prst="rect">
              <a:avLst/>
            </a:prstGeom>
            <a:noFill/>
          </p:spPr>
          <p:txBody>
            <a:bodyPr wrap="none" rtlCol="0">
              <a:spAutoFit/>
            </a:bodyPr>
            <a:lstStyle/>
            <a:p>
              <a:r>
                <a:rPr lang="en-US" dirty="0" smtClean="0">
                  <a:latin typeface="Helvetica"/>
                  <a:cs typeface="Helvetica"/>
                </a:rPr>
                <a:t>Policy</a:t>
              </a:r>
              <a:endParaRPr lang="en-US" dirty="0">
                <a:latin typeface="Helvetica"/>
                <a:cs typeface="Helvetica"/>
              </a:endParaRPr>
            </a:p>
          </p:txBody>
        </p:sp>
      </p:grpSp>
      <p:sp>
        <p:nvSpPr>
          <p:cNvPr id="51" name="TextBox 50"/>
          <p:cNvSpPr txBox="1"/>
          <p:nvPr/>
        </p:nvSpPr>
        <p:spPr>
          <a:xfrm>
            <a:off x="5664693" y="1004780"/>
            <a:ext cx="2082621" cy="400110"/>
          </a:xfrm>
          <a:prstGeom prst="rect">
            <a:avLst/>
          </a:prstGeom>
          <a:noFill/>
        </p:spPr>
        <p:txBody>
          <a:bodyPr wrap="none" rtlCol="0">
            <a:spAutoFit/>
          </a:bodyPr>
          <a:lstStyle/>
          <a:p>
            <a:r>
              <a:rPr lang="en-US" sz="2000" b="1" dirty="0" smtClean="0">
                <a:latin typeface="Helvetica"/>
                <a:cs typeface="Helvetica"/>
              </a:rPr>
              <a:t>Example Errors</a:t>
            </a:r>
            <a:endParaRPr lang="en-US" sz="2000" b="1" dirty="0">
              <a:latin typeface="Helvetica"/>
              <a:cs typeface="Helvetica"/>
            </a:endParaRPr>
          </a:p>
        </p:txBody>
      </p:sp>
      <p:sp>
        <p:nvSpPr>
          <p:cNvPr id="52" name="Rectangle 51"/>
          <p:cNvSpPr/>
          <p:nvPr/>
        </p:nvSpPr>
        <p:spPr>
          <a:xfrm>
            <a:off x="5664693" y="2051534"/>
            <a:ext cx="2146264" cy="646331"/>
          </a:xfrm>
          <a:prstGeom prst="rect">
            <a:avLst/>
          </a:prstGeom>
        </p:spPr>
        <p:txBody>
          <a:bodyPr wrap="square">
            <a:spAutoFit/>
          </a:bodyPr>
          <a:lstStyle/>
          <a:p>
            <a:r>
              <a:rPr lang="en-US" dirty="0">
                <a:latin typeface="Helvetica"/>
                <a:cs typeface="Helvetica"/>
              </a:rPr>
              <a:t>Configuration </a:t>
            </a:r>
            <a:r>
              <a:rPr lang="en-US" dirty="0" smtClean="0">
                <a:latin typeface="Helvetica"/>
                <a:cs typeface="Helvetica"/>
              </a:rPr>
              <a:t>Parsing Error</a:t>
            </a:r>
            <a:endParaRPr lang="en-US" dirty="0">
              <a:latin typeface="Helvetica"/>
              <a:cs typeface="Helvetica"/>
            </a:endParaRPr>
          </a:p>
        </p:txBody>
      </p:sp>
      <p:sp>
        <p:nvSpPr>
          <p:cNvPr id="53" name="Rectangle 52"/>
          <p:cNvSpPr/>
          <p:nvPr/>
        </p:nvSpPr>
        <p:spPr>
          <a:xfrm>
            <a:off x="5664693" y="3199624"/>
            <a:ext cx="2743200" cy="646331"/>
          </a:xfrm>
          <a:prstGeom prst="rect">
            <a:avLst/>
          </a:prstGeom>
        </p:spPr>
        <p:txBody>
          <a:bodyPr wrap="square">
            <a:spAutoFit/>
          </a:bodyPr>
          <a:lstStyle/>
          <a:p>
            <a:r>
              <a:rPr lang="en-US" dirty="0">
                <a:latin typeface="Helvetica"/>
                <a:cs typeface="Helvetica"/>
              </a:rPr>
              <a:t>Tenant isolation </a:t>
            </a:r>
            <a:r>
              <a:rPr lang="en-US" dirty="0" smtClean="0">
                <a:latin typeface="Helvetica"/>
                <a:cs typeface="Helvetica"/>
              </a:rPr>
              <a:t>breach</a:t>
            </a:r>
            <a:endParaRPr lang="en-US" dirty="0">
              <a:latin typeface="Helvetica"/>
              <a:cs typeface="Helvetica"/>
            </a:endParaRPr>
          </a:p>
          <a:p>
            <a:r>
              <a:rPr lang="en-US" dirty="0">
                <a:latin typeface="Helvetica"/>
                <a:cs typeface="Helvetica"/>
              </a:rPr>
              <a:t>(policy mistranslation</a:t>
            </a:r>
            <a:r>
              <a:rPr lang="en-US" dirty="0" smtClean="0">
                <a:latin typeface="Helvetica"/>
                <a:cs typeface="Helvetica"/>
              </a:rPr>
              <a:t>)</a:t>
            </a:r>
            <a:endParaRPr lang="en-US" dirty="0">
              <a:latin typeface="Helvetica"/>
              <a:cs typeface="Helvetica"/>
            </a:endParaRPr>
          </a:p>
        </p:txBody>
      </p:sp>
      <p:sp>
        <p:nvSpPr>
          <p:cNvPr id="54" name="Rectangle 53"/>
          <p:cNvSpPr/>
          <p:nvPr/>
        </p:nvSpPr>
        <p:spPr>
          <a:xfrm>
            <a:off x="5664693" y="4266424"/>
            <a:ext cx="2667000" cy="646331"/>
          </a:xfrm>
          <a:prstGeom prst="rect">
            <a:avLst/>
          </a:prstGeom>
        </p:spPr>
        <p:txBody>
          <a:bodyPr wrap="square">
            <a:spAutoFit/>
          </a:bodyPr>
          <a:lstStyle/>
          <a:p>
            <a:r>
              <a:rPr lang="en-US" dirty="0">
                <a:latin typeface="Helvetica"/>
                <a:cs typeface="Helvetica"/>
              </a:rPr>
              <a:t>Failover logic error,</a:t>
            </a:r>
          </a:p>
          <a:p>
            <a:r>
              <a:rPr lang="en-US" dirty="0">
                <a:latin typeface="Helvetica"/>
                <a:cs typeface="Helvetica"/>
              </a:rPr>
              <a:t>synchronization </a:t>
            </a:r>
            <a:r>
              <a:rPr lang="en-US" dirty="0" smtClean="0">
                <a:latin typeface="Helvetica"/>
                <a:cs typeface="Helvetica"/>
              </a:rPr>
              <a:t>bug</a:t>
            </a:r>
            <a:endParaRPr lang="en-US" dirty="0">
              <a:latin typeface="Helvetica"/>
              <a:cs typeface="Helvetica"/>
            </a:endParaRPr>
          </a:p>
        </p:txBody>
      </p:sp>
      <p:sp>
        <p:nvSpPr>
          <p:cNvPr id="55" name="Rectangle 54"/>
          <p:cNvSpPr/>
          <p:nvPr/>
        </p:nvSpPr>
        <p:spPr>
          <a:xfrm>
            <a:off x="5664693" y="5342131"/>
            <a:ext cx="2971800" cy="646331"/>
          </a:xfrm>
          <a:prstGeom prst="rect">
            <a:avLst/>
          </a:prstGeom>
        </p:spPr>
        <p:txBody>
          <a:bodyPr wrap="square">
            <a:spAutoFit/>
          </a:bodyPr>
          <a:lstStyle/>
          <a:p>
            <a:r>
              <a:rPr lang="en-US" dirty="0" smtClean="0">
                <a:latin typeface="Helvetica"/>
                <a:cs typeface="Helvetica"/>
              </a:rPr>
              <a:t>Register misconfiguration</a:t>
            </a:r>
            <a:r>
              <a:rPr lang="en-US" dirty="0">
                <a:latin typeface="Helvetica"/>
                <a:cs typeface="Helvetica"/>
              </a:rPr>
              <a:t>,</a:t>
            </a:r>
            <a:endParaRPr lang="en-US" dirty="0" smtClean="0">
              <a:latin typeface="Helvetica"/>
              <a:cs typeface="Helvetica"/>
            </a:endParaRPr>
          </a:p>
          <a:p>
            <a:r>
              <a:rPr lang="en-US" dirty="0" smtClean="0">
                <a:latin typeface="Helvetica"/>
                <a:cs typeface="Helvetica"/>
              </a:rPr>
              <a:t>Router memory corruption</a:t>
            </a:r>
            <a:endParaRPr lang="en-US" dirty="0">
              <a:latin typeface="Helvetica"/>
              <a:cs typeface="Helvetica"/>
            </a:endParaRPr>
          </a:p>
        </p:txBody>
      </p:sp>
      <p:sp>
        <p:nvSpPr>
          <p:cNvPr id="56" name="TextBox 55"/>
          <p:cNvSpPr txBox="1"/>
          <p:nvPr/>
        </p:nvSpPr>
        <p:spPr>
          <a:xfrm>
            <a:off x="2845293" y="990600"/>
            <a:ext cx="1724175" cy="400110"/>
          </a:xfrm>
          <a:prstGeom prst="rect">
            <a:avLst/>
          </a:prstGeom>
          <a:noFill/>
        </p:spPr>
        <p:txBody>
          <a:bodyPr wrap="none" rtlCol="0">
            <a:spAutoFit/>
          </a:bodyPr>
          <a:lstStyle/>
          <a:p>
            <a:r>
              <a:rPr lang="en-US" sz="2000" b="1" dirty="0" smtClean="0">
                <a:latin typeface="Helvetica"/>
                <a:cs typeface="Helvetica"/>
              </a:rPr>
              <a:t>Code Layers</a:t>
            </a:r>
            <a:endParaRPr lang="en-US" sz="2000" b="1" dirty="0">
              <a:latin typeface="Helvetica"/>
              <a:cs typeface="Helvetica"/>
            </a:endParaRPr>
          </a:p>
        </p:txBody>
      </p:sp>
      <p:sp>
        <p:nvSpPr>
          <p:cNvPr id="79" name="Rectangle 78"/>
          <p:cNvSpPr/>
          <p:nvPr/>
        </p:nvSpPr>
        <p:spPr>
          <a:xfrm>
            <a:off x="5674238" y="1289244"/>
            <a:ext cx="2451639" cy="369332"/>
          </a:xfrm>
          <a:prstGeom prst="rect">
            <a:avLst/>
          </a:prstGeom>
        </p:spPr>
        <p:txBody>
          <a:bodyPr wrap="square">
            <a:spAutoFit/>
          </a:bodyPr>
          <a:lstStyle/>
          <a:p>
            <a:r>
              <a:rPr lang="en-US" dirty="0" smtClean="0">
                <a:latin typeface="Helvetica"/>
                <a:cs typeface="Helvetica"/>
              </a:rPr>
              <a:t>[Unintended </a:t>
            </a:r>
            <a:r>
              <a:rPr lang="en-US" dirty="0" err="1" smtClean="0">
                <a:latin typeface="Helvetica"/>
                <a:cs typeface="Helvetica"/>
              </a:rPr>
              <a:t>Config</a:t>
            </a:r>
            <a:r>
              <a:rPr lang="en-US" dirty="0" smtClean="0">
                <a:latin typeface="Helvetica"/>
                <a:cs typeface="Helvetica"/>
              </a:rPr>
              <a:t>]</a:t>
            </a:r>
            <a:endParaRPr lang="en-US" dirty="0">
              <a:latin typeface="Helvetica"/>
              <a:cs typeface="Helvetica"/>
            </a:endParaRPr>
          </a:p>
        </p:txBody>
      </p:sp>
      <p:sp>
        <p:nvSpPr>
          <p:cNvPr id="80" name="Rectangle 79"/>
          <p:cNvSpPr/>
          <p:nvPr/>
        </p:nvSpPr>
        <p:spPr>
          <a:xfrm>
            <a:off x="5702500" y="6374075"/>
            <a:ext cx="3072683" cy="369332"/>
          </a:xfrm>
          <a:prstGeom prst="rect">
            <a:avLst/>
          </a:prstGeom>
        </p:spPr>
        <p:txBody>
          <a:bodyPr wrap="square">
            <a:spAutoFit/>
          </a:bodyPr>
          <a:lstStyle/>
          <a:p>
            <a:r>
              <a:rPr lang="en-US" dirty="0" smtClean="0">
                <a:latin typeface="Helvetica"/>
                <a:cs typeface="Helvetica"/>
              </a:rPr>
              <a:t>[External Connectivity Error]</a:t>
            </a:r>
            <a:endParaRPr lang="en-US" dirty="0">
              <a:latin typeface="Helvetica"/>
              <a:cs typeface="Helvetica"/>
            </a:endParaRPr>
          </a:p>
        </p:txBody>
      </p:sp>
      <p:sp>
        <p:nvSpPr>
          <p:cNvPr id="18" name="Rounded Rectangle 17"/>
          <p:cNvSpPr/>
          <p:nvPr/>
        </p:nvSpPr>
        <p:spPr>
          <a:xfrm>
            <a:off x="2500804" y="4233332"/>
            <a:ext cx="2455862"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Network OS</a:t>
            </a:r>
            <a:endParaRPr lang="en-US" sz="2000" dirty="0"/>
          </a:p>
        </p:txBody>
      </p:sp>
      <p:pic>
        <p:nvPicPr>
          <p:cNvPr id="10" name="Picture 14" descr="rou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721" y="4713150"/>
            <a:ext cx="8175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rou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516" y="5036882"/>
            <a:ext cx="8175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817" y="4745271"/>
            <a:ext cx="8175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Parallelogram 80"/>
          <p:cNvSpPr/>
          <p:nvPr/>
        </p:nvSpPr>
        <p:spPr>
          <a:xfrm>
            <a:off x="2042013" y="5910673"/>
            <a:ext cx="998366"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tIns="0" rIns="0" bIns="0" rtlCol="0" anchor="ctr"/>
          <a:lstStyle/>
          <a:p>
            <a:r>
              <a:rPr lang="en-US" dirty="0" smtClean="0"/>
              <a:t> HW</a:t>
            </a:r>
            <a:endParaRPr lang="en-US" dirty="0"/>
          </a:p>
        </p:txBody>
      </p:sp>
      <p:sp>
        <p:nvSpPr>
          <p:cNvPr id="82" name="Parallelogram 81"/>
          <p:cNvSpPr/>
          <p:nvPr/>
        </p:nvSpPr>
        <p:spPr>
          <a:xfrm>
            <a:off x="3150578" y="6202643"/>
            <a:ext cx="998366"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tIns="0" rIns="0" bIns="0" rtlCol="0" anchor="ctr"/>
          <a:lstStyle/>
          <a:p>
            <a:r>
              <a:rPr lang="en-US" dirty="0" smtClean="0"/>
              <a:t> HW</a:t>
            </a:r>
            <a:endParaRPr lang="en-US" dirty="0"/>
          </a:p>
        </p:txBody>
      </p:sp>
      <p:sp>
        <p:nvSpPr>
          <p:cNvPr id="83" name="Parallelogram 82"/>
          <p:cNvSpPr/>
          <p:nvPr/>
        </p:nvSpPr>
        <p:spPr>
          <a:xfrm>
            <a:off x="4320713" y="5923753"/>
            <a:ext cx="998366"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tIns="0" rIns="0" bIns="0" rtlCol="0" anchor="ctr"/>
          <a:lstStyle/>
          <a:p>
            <a:r>
              <a:rPr lang="en-US" dirty="0" smtClean="0"/>
              <a:t> HW</a:t>
            </a:r>
            <a:endParaRPr lang="en-US" dirty="0"/>
          </a:p>
        </p:txBody>
      </p:sp>
      <p:sp>
        <p:nvSpPr>
          <p:cNvPr id="85" name="Parallelogram 84"/>
          <p:cNvSpPr/>
          <p:nvPr/>
        </p:nvSpPr>
        <p:spPr>
          <a:xfrm>
            <a:off x="3179929" y="5169645"/>
            <a:ext cx="1117516" cy="476908"/>
          </a:xfrm>
          <a:prstGeom prst="parallelogram">
            <a:avLst>
              <a:gd name="adj" fmla="val 6500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6" name="Parallelogram 85"/>
          <p:cNvSpPr/>
          <p:nvPr/>
        </p:nvSpPr>
        <p:spPr>
          <a:xfrm>
            <a:off x="4283739" y="4903127"/>
            <a:ext cx="1117516" cy="476908"/>
          </a:xfrm>
          <a:prstGeom prst="parallelogram">
            <a:avLst>
              <a:gd name="adj" fmla="val 6500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8118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53474" y="2048969"/>
            <a:ext cx="2131672" cy="584776"/>
          </a:xfrm>
          <a:prstGeom prst="rect">
            <a:avLst/>
          </a:prstGeom>
          <a:noFill/>
        </p:spPr>
        <p:txBody>
          <a:bodyPr wrap="square" rtlCol="0">
            <a:spAutoFit/>
          </a:bodyPr>
          <a:lstStyle/>
          <a:p>
            <a:pPr algn="ctr"/>
            <a:r>
              <a:rPr lang="en-US" sz="3200" dirty="0" smtClean="0"/>
              <a:t>Admin</a:t>
            </a:r>
            <a:endParaRPr lang="en-US" sz="3200" dirty="0"/>
          </a:p>
        </p:txBody>
      </p:sp>
      <p:sp>
        <p:nvSpPr>
          <p:cNvPr id="20" name="TextBox 19"/>
          <p:cNvSpPr txBox="1"/>
          <p:nvPr/>
        </p:nvSpPr>
        <p:spPr>
          <a:xfrm>
            <a:off x="6243863" y="1653192"/>
            <a:ext cx="2131672" cy="584776"/>
          </a:xfrm>
          <a:prstGeom prst="rect">
            <a:avLst/>
          </a:prstGeom>
          <a:noFill/>
        </p:spPr>
        <p:txBody>
          <a:bodyPr wrap="square" rtlCol="0">
            <a:spAutoFit/>
          </a:bodyPr>
          <a:lstStyle/>
          <a:p>
            <a:pPr algn="ctr"/>
            <a:r>
              <a:rPr lang="en-US" sz="3200" dirty="0" smtClean="0"/>
              <a:t>Network</a:t>
            </a:r>
            <a:endParaRPr lang="en-US" sz="3200" dirty="0"/>
          </a:p>
        </p:txBody>
      </p:sp>
      <p:grpSp>
        <p:nvGrpSpPr>
          <p:cNvPr id="24" name="Group 23"/>
          <p:cNvGrpSpPr/>
          <p:nvPr/>
        </p:nvGrpSpPr>
        <p:grpSpPr>
          <a:xfrm>
            <a:off x="5922079" y="2196670"/>
            <a:ext cx="2730199" cy="2933312"/>
            <a:chOff x="6197019" y="2816215"/>
            <a:chExt cx="2069621" cy="2332100"/>
          </a:xfrm>
        </p:grpSpPr>
        <p:grpSp>
          <p:nvGrpSpPr>
            <p:cNvPr id="6" name="Group 5"/>
            <p:cNvGrpSpPr/>
            <p:nvPr/>
          </p:nvGrpSpPr>
          <p:grpSpPr>
            <a:xfrm>
              <a:off x="6484318" y="2983844"/>
              <a:ext cx="1573039" cy="1883930"/>
              <a:chOff x="695777" y="1844772"/>
              <a:chExt cx="2756590" cy="4241450"/>
            </a:xfrm>
            <a:solidFill>
              <a:srgbClr val="FFFFFF">
                <a:alpha val="40000"/>
              </a:srgbClr>
            </a:solidFill>
          </p:grpSpPr>
          <p:pic>
            <p:nvPicPr>
              <p:cNvPr id="7" name="Picture 6" descr="Cisco_7604_Router.jpeg"/>
              <p:cNvPicPr>
                <a:picLocks noChangeAspect="1"/>
              </p:cNvPicPr>
              <p:nvPr/>
            </p:nvPicPr>
            <p:blipFill>
              <a:blip r:embed="rId3">
                <a:grayscl/>
                <a:extLst>
                  <a:ext uri="{28A0092B-C50C-407E-A947-70E740481C1C}">
                    <a14:useLocalDpi xmlns:a14="http://schemas.microsoft.com/office/drawing/2010/main" val="0"/>
                  </a:ext>
                </a:extLst>
              </a:blip>
              <a:srcRect l="10802" b="15971"/>
              <a:stretch>
                <a:fillRect/>
              </a:stretch>
            </p:blipFill>
            <p:spPr>
              <a:xfrm>
                <a:off x="947524" y="4431612"/>
                <a:ext cx="1551549" cy="1169305"/>
              </a:xfrm>
              <a:prstGeom prst="rect">
                <a:avLst/>
              </a:prstGeom>
              <a:grpFill/>
            </p:spPr>
          </p:pic>
          <p:pic>
            <p:nvPicPr>
              <p:cNvPr id="8" name="Picture 7" descr="spex-t1600base.jpg"/>
              <p:cNvPicPr>
                <a:picLocks noChangeAspect="1"/>
              </p:cNvPicPr>
              <p:nvPr/>
            </p:nvPicPr>
            <p:blipFill>
              <a:blip r:embed="rId4">
                <a:grayscl/>
                <a:extLst>
                  <a:ext uri="{28A0092B-C50C-407E-A947-70E740481C1C}">
                    <a14:useLocalDpi xmlns:a14="http://schemas.microsoft.com/office/drawing/2010/main" val="0"/>
                  </a:ext>
                </a:extLst>
              </a:blip>
              <a:srcRect l="24729" r="20351"/>
              <a:stretch>
                <a:fillRect/>
              </a:stretch>
            </p:blipFill>
            <p:spPr>
              <a:xfrm>
                <a:off x="695777" y="3240694"/>
                <a:ext cx="715062" cy="1302008"/>
              </a:xfrm>
              <a:prstGeom prst="rect">
                <a:avLst/>
              </a:prstGeom>
              <a:grpFill/>
            </p:spPr>
          </p:pic>
          <p:pic>
            <p:nvPicPr>
              <p:cNvPr id="9" name="Picture 8" descr="hp_procurve.jpg"/>
              <p:cNvPicPr>
                <a:picLocks noChangeAspect="1"/>
              </p:cNvPicPr>
              <p:nvPr/>
            </p:nvPicPr>
            <p:blipFill>
              <a:blip r:embed="rId5">
                <a:grayscl/>
                <a:extLst>
                  <a:ext uri="{28A0092B-C50C-407E-A947-70E740481C1C}">
                    <a14:useLocalDpi xmlns:a14="http://schemas.microsoft.com/office/drawing/2010/main" val="0"/>
                  </a:ext>
                </a:extLst>
              </a:blip>
              <a:srcRect l="8230"/>
              <a:stretch>
                <a:fillRect/>
              </a:stretch>
            </p:blipFill>
            <p:spPr>
              <a:xfrm>
                <a:off x="1150086" y="1844772"/>
                <a:ext cx="1348988" cy="1102482"/>
              </a:xfrm>
              <a:prstGeom prst="rect">
                <a:avLst/>
              </a:prstGeom>
              <a:grpFill/>
            </p:spPr>
          </p:pic>
          <p:pic>
            <p:nvPicPr>
              <p:cNvPr id="10" name="Picture 9" descr="NEC_IP8800_48port.jpg"/>
              <p:cNvPicPr>
                <a:picLocks noChangeAspect="1"/>
              </p:cNvPicPr>
              <p:nvPr/>
            </p:nvPicPr>
            <p:blipFill>
              <a:blip r:embed="rId6">
                <a:grayscl/>
                <a:extLst>
                  <a:ext uri="{28A0092B-C50C-407E-A947-70E740481C1C}">
                    <a14:useLocalDpi xmlns:a14="http://schemas.microsoft.com/office/drawing/2010/main" val="0"/>
                  </a:ext>
                </a:extLst>
              </a:blip>
              <a:srcRect r="2723" b="8131"/>
              <a:stretch>
                <a:fillRect/>
              </a:stretch>
            </p:blipFill>
            <p:spPr>
              <a:xfrm>
                <a:off x="1305055" y="5664039"/>
                <a:ext cx="2147312" cy="422183"/>
              </a:xfrm>
              <a:prstGeom prst="rect">
                <a:avLst/>
              </a:prstGeom>
              <a:grpFill/>
            </p:spPr>
          </p:pic>
          <p:pic>
            <p:nvPicPr>
              <p:cNvPr id="11" name="Picture 10" descr="FE111E0B-FDD0-4B43-BF2B-220DF9E78D70.jpg"/>
              <p:cNvPicPr>
                <a:picLocks noChangeAspect="1"/>
              </p:cNvPicPr>
              <p:nvPr/>
            </p:nvPicPr>
            <p:blipFill>
              <a:blip r:embed="rId7">
                <a:grayscl/>
                <a:extLst>
                  <a:ext uri="{28A0092B-C50C-407E-A947-70E740481C1C}">
                    <a14:useLocalDpi xmlns:a14="http://schemas.microsoft.com/office/drawing/2010/main" val="0"/>
                  </a:ext>
                </a:extLst>
              </a:blip>
              <a:srcRect l="22667" r="29236"/>
              <a:stretch>
                <a:fillRect/>
              </a:stretch>
            </p:blipFill>
            <p:spPr>
              <a:xfrm>
                <a:off x="2244722" y="2810593"/>
                <a:ext cx="1052086" cy="1640542"/>
              </a:xfrm>
              <a:prstGeom prst="rect">
                <a:avLst/>
              </a:prstGeom>
              <a:grpFill/>
            </p:spPr>
          </p:pic>
          <p:cxnSp>
            <p:nvCxnSpPr>
              <p:cNvPr id="12" name="Straight Connector 11"/>
              <p:cNvCxnSpPr/>
              <p:nvPr/>
            </p:nvCxnSpPr>
            <p:spPr>
              <a:xfrm rot="5400000">
                <a:off x="928363" y="2804477"/>
                <a:ext cx="545199" cy="357531"/>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175612" y="2695495"/>
                <a:ext cx="323462" cy="251759"/>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05055" y="4431612"/>
                <a:ext cx="329125" cy="2812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878943" y="3609967"/>
                <a:ext cx="1971917" cy="30960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275835" y="4376313"/>
                <a:ext cx="339045" cy="37441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175612" y="5316448"/>
                <a:ext cx="551737" cy="456919"/>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 name="Cloud 4"/>
            <p:cNvSpPr/>
            <p:nvPr/>
          </p:nvSpPr>
          <p:spPr>
            <a:xfrm rot="5903019">
              <a:off x="6065780" y="2947454"/>
              <a:ext cx="2332100" cy="2069621"/>
            </a:xfrm>
            <a:prstGeom prst="cloud">
              <a:avLst/>
            </a:prstGeom>
            <a:solidFill>
              <a:srgbClr val="FFFFFF">
                <a:alpha val="89000"/>
              </a:srgbClr>
            </a:solidFill>
            <a:ln w="38100" cap="flat" cmpd="sng" algn="ctr">
              <a:solidFill>
                <a:schemeClr val="bg1">
                  <a:lumMod val="50000"/>
                </a:schemeClr>
              </a:solidFill>
              <a:prstDash val="solid"/>
              <a:round/>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4400" dirty="0">
                <a:solidFill>
                  <a:schemeClr val="tx1"/>
                </a:solidFill>
              </a:endParaRPr>
            </a:p>
          </p:txBody>
        </p:sp>
      </p:grpSp>
      <p:pic>
        <p:nvPicPr>
          <p:cNvPr id="28" name="Picture 18"/>
          <p:cNvPicPr>
            <a:picLocks noChangeAspect="1" noChangeArrowheads="1"/>
          </p:cNvPicPr>
          <p:nvPr/>
        </p:nvPicPr>
        <p:blipFill>
          <a:blip r:embed="rId8"/>
          <a:srcRect/>
          <a:stretch>
            <a:fillRect/>
          </a:stretch>
        </p:blipFill>
        <p:spPr bwMode="auto">
          <a:xfrm>
            <a:off x="4222065" y="2616705"/>
            <a:ext cx="987238" cy="895114"/>
          </a:xfrm>
          <a:prstGeom prst="roundRect">
            <a:avLst/>
          </a:prstGeom>
          <a:noFill/>
          <a:ln w="9525">
            <a:noFill/>
            <a:miter lim="800000"/>
            <a:headEnd/>
            <a:tailEnd/>
          </a:ln>
          <a:effectLst/>
        </p:spPr>
      </p:pic>
      <p:sp>
        <p:nvSpPr>
          <p:cNvPr id="31" name="TextBox 30"/>
          <p:cNvSpPr txBox="1"/>
          <p:nvPr/>
        </p:nvSpPr>
        <p:spPr>
          <a:xfrm>
            <a:off x="3933793" y="3428594"/>
            <a:ext cx="1548737" cy="707886"/>
          </a:xfrm>
          <a:prstGeom prst="rect">
            <a:avLst/>
          </a:prstGeom>
          <a:noFill/>
        </p:spPr>
        <p:txBody>
          <a:bodyPr wrap="square" rtlCol="0">
            <a:spAutoFit/>
          </a:bodyPr>
          <a:lstStyle/>
          <a:p>
            <a:pPr algn="ctr"/>
            <a:r>
              <a:rPr lang="en-US" sz="2000" dirty="0"/>
              <a:t>s</a:t>
            </a:r>
            <a:r>
              <a:rPr lang="en-US" sz="2000" dirty="0" smtClean="0"/>
              <a:t>kills + tools + knowledge</a:t>
            </a:r>
          </a:p>
        </p:txBody>
      </p:sp>
      <p:sp>
        <p:nvSpPr>
          <p:cNvPr id="33" name="TextBox 32"/>
          <p:cNvSpPr txBox="1"/>
          <p:nvPr/>
        </p:nvSpPr>
        <p:spPr>
          <a:xfrm>
            <a:off x="6368022" y="2562898"/>
            <a:ext cx="1890130" cy="1938992"/>
          </a:xfrm>
          <a:prstGeom prst="rect">
            <a:avLst/>
          </a:prstGeom>
          <a:noFill/>
        </p:spPr>
        <p:txBody>
          <a:bodyPr wrap="square" rtlCol="0">
            <a:spAutoFit/>
          </a:bodyPr>
          <a:lstStyle/>
          <a:p>
            <a:r>
              <a:rPr lang="en-US" sz="2400" dirty="0" smtClean="0"/>
              <a:t>Protocols</a:t>
            </a:r>
          </a:p>
          <a:p>
            <a:endParaRPr lang="en-US" sz="2400" dirty="0" smtClean="0"/>
          </a:p>
          <a:p>
            <a:r>
              <a:rPr lang="en-US" sz="2400" dirty="0" smtClean="0"/>
              <a:t>Configuration</a:t>
            </a:r>
          </a:p>
          <a:p>
            <a:endParaRPr lang="en-US" sz="2400" dirty="0" smtClean="0"/>
          </a:p>
          <a:p>
            <a:r>
              <a:rPr lang="en-US" sz="2400" dirty="0" smtClean="0"/>
              <a:t>Topology</a:t>
            </a:r>
          </a:p>
        </p:txBody>
      </p:sp>
      <p:sp>
        <p:nvSpPr>
          <p:cNvPr id="18" name="TextBox 17"/>
          <p:cNvSpPr txBox="1"/>
          <p:nvPr/>
        </p:nvSpPr>
        <p:spPr>
          <a:xfrm>
            <a:off x="759303" y="1690881"/>
            <a:ext cx="2131672" cy="584776"/>
          </a:xfrm>
          <a:prstGeom prst="rect">
            <a:avLst/>
          </a:prstGeom>
          <a:noFill/>
        </p:spPr>
        <p:txBody>
          <a:bodyPr wrap="square" rtlCol="0">
            <a:spAutoFit/>
          </a:bodyPr>
          <a:lstStyle/>
          <a:p>
            <a:pPr algn="ctr"/>
            <a:r>
              <a:rPr lang="en-US" sz="3200" dirty="0" smtClean="0"/>
              <a:t>Policy</a:t>
            </a:r>
            <a:endParaRPr lang="en-US" sz="3200" dirty="0"/>
          </a:p>
        </p:txBody>
      </p:sp>
      <p:grpSp>
        <p:nvGrpSpPr>
          <p:cNvPr id="62" name="Group 61"/>
          <p:cNvGrpSpPr/>
          <p:nvPr/>
        </p:nvGrpSpPr>
        <p:grpSpPr>
          <a:xfrm>
            <a:off x="477850" y="2237968"/>
            <a:ext cx="2857097" cy="2734200"/>
            <a:chOff x="477850" y="2519160"/>
            <a:chExt cx="2857097" cy="2734200"/>
          </a:xfrm>
        </p:grpSpPr>
        <p:sp>
          <p:nvSpPr>
            <p:cNvPr id="35" name="Card 34"/>
            <p:cNvSpPr/>
            <p:nvPr/>
          </p:nvSpPr>
          <p:spPr>
            <a:xfrm>
              <a:off x="477850" y="2519160"/>
              <a:ext cx="2704329" cy="2734200"/>
            </a:xfrm>
            <a:prstGeom prst="flowChartPunchedCar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98500" y="2914937"/>
              <a:ext cx="2836447" cy="2031325"/>
            </a:xfrm>
            <a:prstGeom prst="rect">
              <a:avLst/>
            </a:prstGeom>
            <a:noFill/>
          </p:spPr>
          <p:txBody>
            <a:bodyPr wrap="square" rtlCol="0">
              <a:spAutoFit/>
            </a:bodyPr>
            <a:lstStyle/>
            <a:p>
              <a:pPr marL="176213" indent="-176213">
                <a:buFont typeface="Arial"/>
                <a:buChar char="•"/>
              </a:pPr>
              <a:r>
                <a:rPr lang="en-US" sz="2100" dirty="0" smtClean="0"/>
                <a:t>connect hosts A + B</a:t>
              </a:r>
            </a:p>
            <a:p>
              <a:pPr marL="176213" indent="-176213">
                <a:buFont typeface="Arial"/>
                <a:buChar char="•"/>
              </a:pPr>
              <a:r>
                <a:rPr lang="en-US" sz="2100" dirty="0"/>
                <a:t>q</a:t>
              </a:r>
              <a:r>
                <a:rPr lang="en-US" sz="2100" dirty="0" smtClean="0"/>
                <a:t>uarantine virus</a:t>
              </a:r>
              <a:r>
                <a:rPr lang="en-US" sz="2100" dirty="0"/>
                <a:t>-infected </a:t>
              </a:r>
              <a:r>
                <a:rPr lang="en-US" sz="2100" dirty="0" smtClean="0"/>
                <a:t>hosts</a:t>
              </a:r>
            </a:p>
            <a:p>
              <a:pPr marL="176213" indent="-176213">
                <a:buFont typeface="Arial"/>
                <a:buChar char="•"/>
              </a:pPr>
              <a:r>
                <a:rPr lang="en-US" sz="2100" dirty="0" smtClean="0"/>
                <a:t>route guest traffic to  an HTTP proxy</a:t>
              </a:r>
            </a:p>
            <a:p>
              <a:pPr marL="176213" indent="-176213">
                <a:buFont typeface="Arial"/>
                <a:buChar char="•"/>
              </a:pPr>
              <a:r>
                <a:rPr lang="en-US" sz="2100" dirty="0" smtClean="0"/>
                <a:t>prioritize SSH </a:t>
              </a:r>
            </a:p>
          </p:txBody>
        </p:sp>
      </p:grpSp>
      <p:sp>
        <p:nvSpPr>
          <p:cNvPr id="39" name="TextBox 38"/>
          <p:cNvSpPr txBox="1"/>
          <p:nvPr/>
        </p:nvSpPr>
        <p:spPr>
          <a:xfrm>
            <a:off x="2587638" y="2616705"/>
            <a:ext cx="2131672" cy="1323439"/>
          </a:xfrm>
          <a:prstGeom prst="rect">
            <a:avLst/>
          </a:prstGeom>
          <a:noFill/>
        </p:spPr>
        <p:txBody>
          <a:bodyPr wrap="square" rtlCol="0">
            <a:spAutoFit/>
          </a:bodyPr>
          <a:lstStyle/>
          <a:p>
            <a:pPr algn="ctr"/>
            <a:r>
              <a:rPr lang="en-US" sz="8000" dirty="0" smtClean="0"/>
              <a:t>+</a:t>
            </a:r>
            <a:endParaRPr lang="en-US" sz="8000" dirty="0"/>
          </a:p>
        </p:txBody>
      </p:sp>
      <p:sp>
        <p:nvSpPr>
          <p:cNvPr id="40" name="TextBox 39"/>
          <p:cNvSpPr txBox="1"/>
          <p:nvPr/>
        </p:nvSpPr>
        <p:spPr>
          <a:xfrm>
            <a:off x="4910950" y="3060988"/>
            <a:ext cx="1388605" cy="707886"/>
          </a:xfrm>
          <a:prstGeom prst="rect">
            <a:avLst/>
          </a:prstGeom>
          <a:noFill/>
        </p:spPr>
        <p:txBody>
          <a:bodyPr wrap="square" rtlCol="0">
            <a:spAutoFit/>
          </a:bodyPr>
          <a:lstStyle/>
          <a:p>
            <a:pPr algn="ctr"/>
            <a:r>
              <a:rPr lang="en-US" sz="4000" dirty="0" smtClean="0">
                <a:sym typeface="Wingdings"/>
              </a:rPr>
              <a:t> </a:t>
            </a:r>
            <a:endParaRPr lang="en-US" sz="4000" dirty="0"/>
          </a:p>
        </p:txBody>
      </p:sp>
      <p:grpSp>
        <p:nvGrpSpPr>
          <p:cNvPr id="3" name="Group 2"/>
          <p:cNvGrpSpPr/>
          <p:nvPr/>
        </p:nvGrpSpPr>
        <p:grpSpPr>
          <a:xfrm>
            <a:off x="2695167" y="4848790"/>
            <a:ext cx="3846586" cy="777086"/>
            <a:chOff x="2695167" y="5129982"/>
            <a:chExt cx="3846586" cy="777086"/>
          </a:xfrm>
        </p:grpSpPr>
        <p:sp>
          <p:nvSpPr>
            <p:cNvPr id="44" name="Freeform 43"/>
            <p:cNvSpPr/>
            <p:nvPr/>
          </p:nvSpPr>
          <p:spPr>
            <a:xfrm>
              <a:off x="2695167" y="5129982"/>
              <a:ext cx="3846586" cy="777086"/>
            </a:xfrm>
            <a:custGeom>
              <a:avLst/>
              <a:gdLst>
                <a:gd name="connsiteX0" fmla="*/ 0 w 4955958"/>
                <a:gd name="connsiteY0" fmla="*/ 82596 h 393148"/>
                <a:gd name="connsiteX1" fmla="*/ 2746427 w 4955958"/>
                <a:gd name="connsiteY1" fmla="*/ 392328 h 393148"/>
                <a:gd name="connsiteX2" fmla="*/ 4955958 w 4955958"/>
                <a:gd name="connsiteY2" fmla="*/ 0 h 393148"/>
              </a:gdLst>
              <a:ahLst/>
              <a:cxnLst>
                <a:cxn ang="0">
                  <a:pos x="connsiteX0" y="connsiteY0"/>
                </a:cxn>
                <a:cxn ang="0">
                  <a:pos x="connsiteX1" y="connsiteY1"/>
                </a:cxn>
                <a:cxn ang="0">
                  <a:pos x="connsiteX2" y="connsiteY2"/>
                </a:cxn>
              </a:cxnLst>
              <a:rect l="l" t="t" r="r" b="b"/>
              <a:pathLst>
                <a:path w="4955958" h="393148">
                  <a:moveTo>
                    <a:pt x="0" y="82596"/>
                  </a:moveTo>
                  <a:cubicBezTo>
                    <a:pt x="960217" y="244345"/>
                    <a:pt x="1920434" y="406094"/>
                    <a:pt x="2746427" y="392328"/>
                  </a:cubicBezTo>
                  <a:cubicBezTo>
                    <a:pt x="3572420" y="378562"/>
                    <a:pt x="4955958" y="0"/>
                    <a:pt x="4955958" y="0"/>
                  </a:cubicBezTo>
                </a:path>
              </a:pathLst>
            </a:custGeom>
            <a:ln w="762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6" name="TextBox 55"/>
            <p:cNvSpPr txBox="1"/>
            <p:nvPr/>
          </p:nvSpPr>
          <p:spPr>
            <a:xfrm>
              <a:off x="3653474" y="5211199"/>
              <a:ext cx="2244434" cy="523220"/>
            </a:xfrm>
            <a:prstGeom prst="rect">
              <a:avLst/>
            </a:prstGeom>
            <a:solidFill>
              <a:srgbClr val="FFFFFF">
                <a:alpha val="92000"/>
              </a:srgbClr>
            </a:solidFill>
            <a:ln w="38100" cmpd="sng">
              <a:solidFill>
                <a:schemeClr val="tx1"/>
              </a:solidFill>
            </a:ln>
            <a:effectLst/>
          </p:spPr>
          <p:txBody>
            <a:bodyPr wrap="square" rtlCol="0">
              <a:spAutoFit/>
            </a:bodyPr>
            <a:lstStyle/>
            <a:p>
              <a:pPr algn="ctr"/>
              <a:r>
                <a:rPr lang="en-US" sz="2800" dirty="0" smtClean="0"/>
                <a:t>1: Configure</a:t>
              </a:r>
              <a:endParaRPr lang="en-US" sz="2800" dirty="0"/>
            </a:p>
          </p:txBody>
        </p:sp>
      </p:grpSp>
      <p:sp>
        <p:nvSpPr>
          <p:cNvPr id="58" name="TextBox 57"/>
          <p:cNvSpPr txBox="1"/>
          <p:nvPr/>
        </p:nvSpPr>
        <p:spPr>
          <a:xfrm>
            <a:off x="3787200" y="5641368"/>
            <a:ext cx="3420247" cy="1015663"/>
          </a:xfrm>
          <a:prstGeom prst="rect">
            <a:avLst/>
          </a:prstGeom>
          <a:noFill/>
        </p:spPr>
        <p:txBody>
          <a:bodyPr wrap="square" rtlCol="0">
            <a:spAutoFit/>
          </a:bodyPr>
          <a:lstStyle/>
          <a:p>
            <a:r>
              <a:rPr lang="en-US" sz="2000" dirty="0" smtClean="0"/>
              <a:t>Ethane, overlays, consistency primitives, network programming languages, …</a:t>
            </a:r>
            <a:endParaRPr lang="en-US" sz="2000" dirty="0"/>
          </a:p>
        </p:txBody>
      </p:sp>
      <p:sp>
        <p:nvSpPr>
          <p:cNvPr id="59" name="TextBox 58"/>
          <p:cNvSpPr txBox="1"/>
          <p:nvPr/>
        </p:nvSpPr>
        <p:spPr>
          <a:xfrm>
            <a:off x="3595601" y="3818031"/>
            <a:ext cx="2276850" cy="523220"/>
          </a:xfrm>
          <a:prstGeom prst="rect">
            <a:avLst/>
          </a:prstGeom>
          <a:solidFill>
            <a:srgbClr val="FFFFFF">
              <a:alpha val="92000"/>
            </a:srgbClr>
          </a:solidFill>
          <a:ln w="38100" cmpd="sng">
            <a:solidFill>
              <a:schemeClr val="tx1"/>
            </a:solidFill>
          </a:ln>
          <a:effectLst/>
        </p:spPr>
        <p:txBody>
          <a:bodyPr wrap="square" rtlCol="0">
            <a:spAutoFit/>
          </a:bodyPr>
          <a:lstStyle/>
          <a:p>
            <a:pPr algn="ctr"/>
            <a:r>
              <a:rPr lang="en-US" sz="2800" dirty="0" smtClean="0"/>
              <a:t>3: Fix Stuff!</a:t>
            </a:r>
            <a:endParaRPr lang="en-US" sz="2800" dirty="0"/>
          </a:p>
        </p:txBody>
      </p:sp>
      <p:grpSp>
        <p:nvGrpSpPr>
          <p:cNvPr id="4" name="Group 3"/>
          <p:cNvGrpSpPr/>
          <p:nvPr/>
        </p:nvGrpSpPr>
        <p:grpSpPr>
          <a:xfrm>
            <a:off x="2725778" y="1123436"/>
            <a:ext cx="3745493" cy="1134889"/>
            <a:chOff x="2725778" y="1602874"/>
            <a:chExt cx="3745493" cy="1134889"/>
          </a:xfrm>
        </p:grpSpPr>
        <p:sp>
          <p:nvSpPr>
            <p:cNvPr id="45" name="Freeform 44"/>
            <p:cNvSpPr/>
            <p:nvPr/>
          </p:nvSpPr>
          <p:spPr>
            <a:xfrm flipV="1">
              <a:off x="2725778" y="1602874"/>
              <a:ext cx="3745493" cy="1134889"/>
            </a:xfrm>
            <a:custGeom>
              <a:avLst/>
              <a:gdLst>
                <a:gd name="connsiteX0" fmla="*/ 0 w 4955958"/>
                <a:gd name="connsiteY0" fmla="*/ 82596 h 393148"/>
                <a:gd name="connsiteX1" fmla="*/ 2746427 w 4955958"/>
                <a:gd name="connsiteY1" fmla="*/ 392328 h 393148"/>
                <a:gd name="connsiteX2" fmla="*/ 4955958 w 4955958"/>
                <a:gd name="connsiteY2" fmla="*/ 0 h 393148"/>
                <a:gd name="connsiteX0" fmla="*/ 0 w 4982253"/>
                <a:gd name="connsiteY0" fmla="*/ 45670 h 392546"/>
                <a:gd name="connsiteX1" fmla="*/ 2772722 w 4982253"/>
                <a:gd name="connsiteY1" fmla="*/ 392328 h 392546"/>
                <a:gd name="connsiteX2" fmla="*/ 4982253 w 4982253"/>
                <a:gd name="connsiteY2" fmla="*/ 0 h 392546"/>
                <a:gd name="connsiteX0" fmla="*/ 0 w 4982253"/>
                <a:gd name="connsiteY0" fmla="*/ 45670 h 392595"/>
                <a:gd name="connsiteX1" fmla="*/ 2772722 w 4982253"/>
                <a:gd name="connsiteY1" fmla="*/ 392328 h 392595"/>
                <a:gd name="connsiteX2" fmla="*/ 4982253 w 4982253"/>
                <a:gd name="connsiteY2" fmla="*/ 0 h 392595"/>
                <a:gd name="connsiteX0" fmla="*/ 0 w 5123488"/>
                <a:gd name="connsiteY0" fmla="*/ 103110 h 450998"/>
                <a:gd name="connsiteX1" fmla="*/ 2772722 w 5123488"/>
                <a:gd name="connsiteY1" fmla="*/ 449768 h 450998"/>
                <a:gd name="connsiteX2" fmla="*/ 5123488 w 5123488"/>
                <a:gd name="connsiteY2" fmla="*/ 0 h 450998"/>
              </a:gdLst>
              <a:ahLst/>
              <a:cxnLst>
                <a:cxn ang="0">
                  <a:pos x="connsiteX0" y="connsiteY0"/>
                </a:cxn>
                <a:cxn ang="0">
                  <a:pos x="connsiteX1" y="connsiteY1"/>
                </a:cxn>
                <a:cxn ang="0">
                  <a:pos x="connsiteX2" y="connsiteY2"/>
                </a:cxn>
              </a:cxnLst>
              <a:rect l="l" t="t" r="r" b="b"/>
              <a:pathLst>
                <a:path w="5123488" h="450998">
                  <a:moveTo>
                    <a:pt x="0" y="103110"/>
                  </a:moveTo>
                  <a:cubicBezTo>
                    <a:pt x="605220" y="301785"/>
                    <a:pt x="1918807" y="466953"/>
                    <a:pt x="2772722" y="449768"/>
                  </a:cubicBezTo>
                  <a:cubicBezTo>
                    <a:pt x="3626637" y="432583"/>
                    <a:pt x="5123488" y="0"/>
                    <a:pt x="5123488" y="0"/>
                  </a:cubicBezTo>
                </a:path>
              </a:pathLst>
            </a:custGeom>
            <a:ln w="762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57" name="TextBox 56"/>
            <p:cNvSpPr txBox="1"/>
            <p:nvPr/>
          </p:nvSpPr>
          <p:spPr>
            <a:xfrm>
              <a:off x="3471688" y="1604042"/>
              <a:ext cx="2505855" cy="523220"/>
            </a:xfrm>
            <a:prstGeom prst="rect">
              <a:avLst/>
            </a:prstGeom>
            <a:solidFill>
              <a:srgbClr val="FFFFFF">
                <a:alpha val="92000"/>
              </a:srgbClr>
            </a:solidFill>
            <a:ln w="38100" cmpd="sng">
              <a:solidFill>
                <a:schemeClr val="tx1"/>
              </a:solidFill>
            </a:ln>
            <a:effectLst/>
          </p:spPr>
          <p:txBody>
            <a:bodyPr wrap="square" rtlCol="0">
              <a:spAutoFit/>
            </a:bodyPr>
            <a:lstStyle/>
            <a:p>
              <a:pPr algn="ctr"/>
              <a:r>
                <a:rPr lang="en-US" sz="2800" dirty="0" smtClean="0">
                  <a:solidFill>
                    <a:srgbClr val="000000"/>
                  </a:solidFill>
                </a:rPr>
                <a:t>2: Troubleshoot</a:t>
              </a:r>
              <a:endParaRPr lang="en-US" sz="2800" dirty="0">
                <a:solidFill>
                  <a:srgbClr val="000000"/>
                </a:solidFill>
              </a:endParaRPr>
            </a:p>
          </p:txBody>
        </p:sp>
      </p:grpSp>
      <p:pic>
        <p:nvPicPr>
          <p:cNvPr id="27" name="Picture 26"/>
          <p:cNvPicPr>
            <a:picLocks noChangeAspect="1"/>
          </p:cNvPicPr>
          <p:nvPr/>
        </p:nvPicPr>
        <p:blipFill>
          <a:blip r:embed="rId9" cstate="screen">
            <a:alphaModFix/>
            <a:extLst>
              <a:ext uri="{28A0092B-C50C-407E-A947-70E740481C1C}">
                <a14:useLocalDpi xmlns:a14="http://schemas.microsoft.com/office/drawing/2010/main"/>
              </a:ext>
            </a:extLst>
          </a:blip>
          <a:stretch>
            <a:fillRect/>
          </a:stretch>
        </p:blipFill>
        <p:spPr>
          <a:xfrm>
            <a:off x="2863897" y="4541254"/>
            <a:ext cx="1013366" cy="1372348"/>
          </a:xfrm>
          <a:prstGeom prst="rect">
            <a:avLst/>
          </a:prstGeom>
        </p:spPr>
      </p:pic>
      <p:pic>
        <p:nvPicPr>
          <p:cNvPr id="61" name="Picture 60"/>
          <p:cNvPicPr>
            <a:picLocks noChangeAspect="1"/>
          </p:cNvPicPr>
          <p:nvPr/>
        </p:nvPicPr>
        <p:blipFill>
          <a:blip r:embed="rId9" cstate="screen">
            <a:alphaModFix/>
            <a:extLst>
              <a:ext uri="{28A0092B-C50C-407E-A947-70E740481C1C}">
                <a14:useLocalDpi xmlns:a14="http://schemas.microsoft.com/office/drawing/2010/main"/>
              </a:ext>
            </a:extLst>
          </a:blip>
          <a:stretch>
            <a:fillRect/>
          </a:stretch>
        </p:blipFill>
        <p:spPr>
          <a:xfrm>
            <a:off x="2526030" y="745875"/>
            <a:ext cx="1013366" cy="1372348"/>
          </a:xfrm>
          <a:prstGeom prst="rect">
            <a:avLst/>
          </a:prstGeom>
        </p:spPr>
      </p:pic>
      <p:sp>
        <p:nvSpPr>
          <p:cNvPr id="54" name="TextBox 53"/>
          <p:cNvSpPr txBox="1"/>
          <p:nvPr/>
        </p:nvSpPr>
        <p:spPr>
          <a:xfrm>
            <a:off x="3406226" y="201274"/>
            <a:ext cx="2837637" cy="923330"/>
          </a:xfrm>
          <a:prstGeom prst="rect">
            <a:avLst/>
          </a:prstGeom>
          <a:noFill/>
        </p:spPr>
        <p:txBody>
          <a:bodyPr wrap="square" rtlCol="0">
            <a:spAutoFit/>
          </a:bodyPr>
          <a:lstStyle/>
          <a:p>
            <a:r>
              <a:rPr lang="en-US" sz="5400" dirty="0" smtClean="0">
                <a:solidFill>
                  <a:srgbClr val="FF0000"/>
                </a:solidFill>
              </a:rPr>
              <a:t>This Talk</a:t>
            </a:r>
            <a:endParaRPr lang="en-US" sz="5400" dirty="0">
              <a:solidFill>
                <a:srgbClr val="FF0000"/>
              </a:solidFill>
            </a:endParaRPr>
          </a:p>
        </p:txBody>
      </p:sp>
    </p:spTree>
    <p:extLst>
      <p:ext uri="{BB962C8B-B14F-4D97-AF65-F5344CB8AC3E}">
        <p14:creationId xmlns:p14="http://schemas.microsoft.com/office/powerpoint/2010/main" val="2975536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53474" y="2048969"/>
            <a:ext cx="2131672" cy="584776"/>
          </a:xfrm>
          <a:prstGeom prst="rect">
            <a:avLst/>
          </a:prstGeom>
          <a:noFill/>
        </p:spPr>
        <p:txBody>
          <a:bodyPr wrap="square" rtlCol="0">
            <a:spAutoFit/>
          </a:bodyPr>
          <a:lstStyle/>
          <a:p>
            <a:pPr algn="ctr"/>
            <a:r>
              <a:rPr lang="en-US" sz="3200" dirty="0" smtClean="0"/>
              <a:t>Admin</a:t>
            </a:r>
            <a:endParaRPr lang="en-US" sz="3200" dirty="0"/>
          </a:p>
        </p:txBody>
      </p:sp>
      <p:sp>
        <p:nvSpPr>
          <p:cNvPr id="20" name="TextBox 19"/>
          <p:cNvSpPr txBox="1"/>
          <p:nvPr/>
        </p:nvSpPr>
        <p:spPr>
          <a:xfrm>
            <a:off x="6243863" y="1653192"/>
            <a:ext cx="2131672" cy="584776"/>
          </a:xfrm>
          <a:prstGeom prst="rect">
            <a:avLst/>
          </a:prstGeom>
          <a:noFill/>
        </p:spPr>
        <p:txBody>
          <a:bodyPr wrap="square" rtlCol="0">
            <a:spAutoFit/>
          </a:bodyPr>
          <a:lstStyle/>
          <a:p>
            <a:pPr algn="ctr"/>
            <a:r>
              <a:rPr lang="en-US" sz="3200" dirty="0" smtClean="0"/>
              <a:t>Network</a:t>
            </a:r>
            <a:endParaRPr lang="en-US" sz="3200" dirty="0"/>
          </a:p>
        </p:txBody>
      </p:sp>
      <p:grpSp>
        <p:nvGrpSpPr>
          <p:cNvPr id="24" name="Group 23"/>
          <p:cNvGrpSpPr/>
          <p:nvPr/>
        </p:nvGrpSpPr>
        <p:grpSpPr>
          <a:xfrm>
            <a:off x="5922079" y="2196670"/>
            <a:ext cx="2730199" cy="2933312"/>
            <a:chOff x="6197019" y="2816215"/>
            <a:chExt cx="2069621" cy="2332100"/>
          </a:xfrm>
        </p:grpSpPr>
        <p:grpSp>
          <p:nvGrpSpPr>
            <p:cNvPr id="6" name="Group 5"/>
            <p:cNvGrpSpPr/>
            <p:nvPr/>
          </p:nvGrpSpPr>
          <p:grpSpPr>
            <a:xfrm>
              <a:off x="6484318" y="2983844"/>
              <a:ext cx="1573039" cy="1883930"/>
              <a:chOff x="695777" y="1844772"/>
              <a:chExt cx="2756590" cy="4241450"/>
            </a:xfrm>
            <a:solidFill>
              <a:srgbClr val="FFFFFF">
                <a:alpha val="40000"/>
              </a:srgbClr>
            </a:solidFill>
          </p:grpSpPr>
          <p:pic>
            <p:nvPicPr>
              <p:cNvPr id="7" name="Picture 6" descr="Cisco_7604_Router.jpeg"/>
              <p:cNvPicPr>
                <a:picLocks noChangeAspect="1"/>
              </p:cNvPicPr>
              <p:nvPr/>
            </p:nvPicPr>
            <p:blipFill>
              <a:blip r:embed="rId3">
                <a:grayscl/>
                <a:extLst>
                  <a:ext uri="{28A0092B-C50C-407E-A947-70E740481C1C}">
                    <a14:useLocalDpi xmlns:a14="http://schemas.microsoft.com/office/drawing/2010/main" val="0"/>
                  </a:ext>
                </a:extLst>
              </a:blip>
              <a:srcRect l="10802" b="15971"/>
              <a:stretch>
                <a:fillRect/>
              </a:stretch>
            </p:blipFill>
            <p:spPr>
              <a:xfrm>
                <a:off x="947524" y="4431612"/>
                <a:ext cx="1551549" cy="1169305"/>
              </a:xfrm>
              <a:prstGeom prst="rect">
                <a:avLst/>
              </a:prstGeom>
              <a:grpFill/>
            </p:spPr>
          </p:pic>
          <p:pic>
            <p:nvPicPr>
              <p:cNvPr id="8" name="Picture 7" descr="spex-t1600base.jpg"/>
              <p:cNvPicPr>
                <a:picLocks noChangeAspect="1"/>
              </p:cNvPicPr>
              <p:nvPr/>
            </p:nvPicPr>
            <p:blipFill>
              <a:blip r:embed="rId4">
                <a:grayscl/>
                <a:extLst>
                  <a:ext uri="{28A0092B-C50C-407E-A947-70E740481C1C}">
                    <a14:useLocalDpi xmlns:a14="http://schemas.microsoft.com/office/drawing/2010/main" val="0"/>
                  </a:ext>
                </a:extLst>
              </a:blip>
              <a:srcRect l="24729" r="20351"/>
              <a:stretch>
                <a:fillRect/>
              </a:stretch>
            </p:blipFill>
            <p:spPr>
              <a:xfrm>
                <a:off x="695777" y="3240694"/>
                <a:ext cx="715062" cy="1302008"/>
              </a:xfrm>
              <a:prstGeom prst="rect">
                <a:avLst/>
              </a:prstGeom>
              <a:grpFill/>
            </p:spPr>
          </p:pic>
          <p:pic>
            <p:nvPicPr>
              <p:cNvPr id="9" name="Picture 8" descr="hp_procurve.jpg"/>
              <p:cNvPicPr>
                <a:picLocks noChangeAspect="1"/>
              </p:cNvPicPr>
              <p:nvPr/>
            </p:nvPicPr>
            <p:blipFill>
              <a:blip r:embed="rId5">
                <a:grayscl/>
                <a:extLst>
                  <a:ext uri="{28A0092B-C50C-407E-A947-70E740481C1C}">
                    <a14:useLocalDpi xmlns:a14="http://schemas.microsoft.com/office/drawing/2010/main" val="0"/>
                  </a:ext>
                </a:extLst>
              </a:blip>
              <a:srcRect l="8230"/>
              <a:stretch>
                <a:fillRect/>
              </a:stretch>
            </p:blipFill>
            <p:spPr>
              <a:xfrm>
                <a:off x="1150086" y="1844772"/>
                <a:ext cx="1348988" cy="1102482"/>
              </a:xfrm>
              <a:prstGeom prst="rect">
                <a:avLst/>
              </a:prstGeom>
              <a:grpFill/>
            </p:spPr>
          </p:pic>
          <p:pic>
            <p:nvPicPr>
              <p:cNvPr id="10" name="Picture 9" descr="NEC_IP8800_48port.jpg"/>
              <p:cNvPicPr>
                <a:picLocks noChangeAspect="1"/>
              </p:cNvPicPr>
              <p:nvPr/>
            </p:nvPicPr>
            <p:blipFill>
              <a:blip r:embed="rId6">
                <a:grayscl/>
                <a:extLst>
                  <a:ext uri="{28A0092B-C50C-407E-A947-70E740481C1C}">
                    <a14:useLocalDpi xmlns:a14="http://schemas.microsoft.com/office/drawing/2010/main" val="0"/>
                  </a:ext>
                </a:extLst>
              </a:blip>
              <a:srcRect r="2723" b="8131"/>
              <a:stretch>
                <a:fillRect/>
              </a:stretch>
            </p:blipFill>
            <p:spPr>
              <a:xfrm>
                <a:off x="1305055" y="5664039"/>
                <a:ext cx="2147312" cy="422183"/>
              </a:xfrm>
              <a:prstGeom prst="rect">
                <a:avLst/>
              </a:prstGeom>
              <a:grpFill/>
            </p:spPr>
          </p:pic>
          <p:pic>
            <p:nvPicPr>
              <p:cNvPr id="11" name="Picture 10" descr="FE111E0B-FDD0-4B43-BF2B-220DF9E78D70.jpg"/>
              <p:cNvPicPr>
                <a:picLocks noChangeAspect="1"/>
              </p:cNvPicPr>
              <p:nvPr/>
            </p:nvPicPr>
            <p:blipFill>
              <a:blip r:embed="rId7">
                <a:grayscl/>
                <a:extLst>
                  <a:ext uri="{28A0092B-C50C-407E-A947-70E740481C1C}">
                    <a14:useLocalDpi xmlns:a14="http://schemas.microsoft.com/office/drawing/2010/main" val="0"/>
                  </a:ext>
                </a:extLst>
              </a:blip>
              <a:srcRect l="22667" r="29236"/>
              <a:stretch>
                <a:fillRect/>
              </a:stretch>
            </p:blipFill>
            <p:spPr>
              <a:xfrm>
                <a:off x="2244722" y="2810593"/>
                <a:ext cx="1052086" cy="1640542"/>
              </a:xfrm>
              <a:prstGeom prst="rect">
                <a:avLst/>
              </a:prstGeom>
              <a:grpFill/>
            </p:spPr>
          </p:pic>
          <p:cxnSp>
            <p:nvCxnSpPr>
              <p:cNvPr id="12" name="Straight Connector 11"/>
              <p:cNvCxnSpPr/>
              <p:nvPr/>
            </p:nvCxnSpPr>
            <p:spPr>
              <a:xfrm rot="5400000">
                <a:off x="928363" y="2804477"/>
                <a:ext cx="545199" cy="357531"/>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175612" y="2695495"/>
                <a:ext cx="323462" cy="251759"/>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05055" y="4431612"/>
                <a:ext cx="329125" cy="2812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878943" y="3609967"/>
                <a:ext cx="1971917" cy="30960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275835" y="4376313"/>
                <a:ext cx="339045" cy="37441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175612" y="5316448"/>
                <a:ext cx="551737" cy="456919"/>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 name="Cloud 4"/>
            <p:cNvSpPr/>
            <p:nvPr/>
          </p:nvSpPr>
          <p:spPr>
            <a:xfrm rot="5903019">
              <a:off x="6065780" y="2947454"/>
              <a:ext cx="2332100" cy="2069621"/>
            </a:xfrm>
            <a:prstGeom prst="cloud">
              <a:avLst/>
            </a:prstGeom>
            <a:solidFill>
              <a:srgbClr val="FFFFFF">
                <a:alpha val="89000"/>
              </a:srgbClr>
            </a:solidFill>
            <a:ln w="38100" cap="flat" cmpd="sng" algn="ctr">
              <a:solidFill>
                <a:schemeClr val="bg1">
                  <a:lumMod val="50000"/>
                </a:schemeClr>
              </a:solidFill>
              <a:prstDash val="solid"/>
              <a:round/>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4400" dirty="0">
                <a:solidFill>
                  <a:schemeClr val="tx1"/>
                </a:solidFill>
              </a:endParaRPr>
            </a:p>
          </p:txBody>
        </p:sp>
      </p:grpSp>
      <p:pic>
        <p:nvPicPr>
          <p:cNvPr id="28" name="Picture 18"/>
          <p:cNvPicPr>
            <a:picLocks noChangeAspect="1" noChangeArrowheads="1"/>
          </p:cNvPicPr>
          <p:nvPr/>
        </p:nvPicPr>
        <p:blipFill>
          <a:blip r:embed="rId8"/>
          <a:srcRect/>
          <a:stretch>
            <a:fillRect/>
          </a:stretch>
        </p:blipFill>
        <p:spPr bwMode="auto">
          <a:xfrm>
            <a:off x="4222065" y="2616705"/>
            <a:ext cx="987238" cy="895114"/>
          </a:xfrm>
          <a:prstGeom prst="roundRect">
            <a:avLst/>
          </a:prstGeom>
          <a:noFill/>
          <a:ln w="9525">
            <a:noFill/>
            <a:miter lim="800000"/>
            <a:headEnd/>
            <a:tailEnd/>
          </a:ln>
          <a:effectLst/>
        </p:spPr>
      </p:pic>
      <p:sp>
        <p:nvSpPr>
          <p:cNvPr id="31" name="TextBox 30"/>
          <p:cNvSpPr txBox="1"/>
          <p:nvPr/>
        </p:nvSpPr>
        <p:spPr>
          <a:xfrm>
            <a:off x="3933793" y="3428594"/>
            <a:ext cx="1548737" cy="707886"/>
          </a:xfrm>
          <a:prstGeom prst="rect">
            <a:avLst/>
          </a:prstGeom>
          <a:noFill/>
        </p:spPr>
        <p:txBody>
          <a:bodyPr wrap="square" rtlCol="0">
            <a:spAutoFit/>
          </a:bodyPr>
          <a:lstStyle/>
          <a:p>
            <a:pPr algn="ctr"/>
            <a:r>
              <a:rPr lang="en-US" sz="2000" dirty="0"/>
              <a:t>s</a:t>
            </a:r>
            <a:r>
              <a:rPr lang="en-US" sz="2000" dirty="0" smtClean="0"/>
              <a:t>kills + tools + knowledge</a:t>
            </a:r>
          </a:p>
        </p:txBody>
      </p:sp>
      <p:sp>
        <p:nvSpPr>
          <p:cNvPr id="33" name="TextBox 32"/>
          <p:cNvSpPr txBox="1"/>
          <p:nvPr/>
        </p:nvSpPr>
        <p:spPr>
          <a:xfrm>
            <a:off x="6368022" y="2562898"/>
            <a:ext cx="1890130" cy="1938992"/>
          </a:xfrm>
          <a:prstGeom prst="rect">
            <a:avLst/>
          </a:prstGeom>
          <a:noFill/>
        </p:spPr>
        <p:txBody>
          <a:bodyPr wrap="square" rtlCol="0">
            <a:spAutoFit/>
          </a:bodyPr>
          <a:lstStyle/>
          <a:p>
            <a:r>
              <a:rPr lang="en-US" sz="2400" dirty="0" smtClean="0"/>
              <a:t>Protocols</a:t>
            </a:r>
          </a:p>
          <a:p>
            <a:endParaRPr lang="en-US" sz="2400" dirty="0" smtClean="0"/>
          </a:p>
          <a:p>
            <a:r>
              <a:rPr lang="en-US" sz="2400" dirty="0" smtClean="0"/>
              <a:t>Configuration</a:t>
            </a:r>
          </a:p>
          <a:p>
            <a:endParaRPr lang="en-US" sz="2400" dirty="0" smtClean="0"/>
          </a:p>
          <a:p>
            <a:r>
              <a:rPr lang="en-US" sz="2400" dirty="0" smtClean="0"/>
              <a:t>Topology</a:t>
            </a:r>
          </a:p>
        </p:txBody>
      </p:sp>
      <p:sp>
        <p:nvSpPr>
          <p:cNvPr id="18" name="TextBox 17"/>
          <p:cNvSpPr txBox="1"/>
          <p:nvPr/>
        </p:nvSpPr>
        <p:spPr>
          <a:xfrm>
            <a:off x="759303" y="1690881"/>
            <a:ext cx="2131672" cy="584776"/>
          </a:xfrm>
          <a:prstGeom prst="rect">
            <a:avLst/>
          </a:prstGeom>
          <a:noFill/>
        </p:spPr>
        <p:txBody>
          <a:bodyPr wrap="square" rtlCol="0">
            <a:spAutoFit/>
          </a:bodyPr>
          <a:lstStyle/>
          <a:p>
            <a:pPr algn="ctr"/>
            <a:r>
              <a:rPr lang="en-US" sz="3200" dirty="0" smtClean="0"/>
              <a:t>Policy</a:t>
            </a:r>
            <a:endParaRPr lang="en-US" sz="3200" dirty="0"/>
          </a:p>
        </p:txBody>
      </p:sp>
      <p:grpSp>
        <p:nvGrpSpPr>
          <p:cNvPr id="62" name="Group 61"/>
          <p:cNvGrpSpPr/>
          <p:nvPr/>
        </p:nvGrpSpPr>
        <p:grpSpPr>
          <a:xfrm>
            <a:off x="477850" y="2237968"/>
            <a:ext cx="2857097" cy="2734200"/>
            <a:chOff x="477850" y="2519160"/>
            <a:chExt cx="2857097" cy="2734200"/>
          </a:xfrm>
        </p:grpSpPr>
        <p:sp>
          <p:nvSpPr>
            <p:cNvPr id="35" name="Card 34"/>
            <p:cNvSpPr/>
            <p:nvPr/>
          </p:nvSpPr>
          <p:spPr>
            <a:xfrm>
              <a:off x="477850" y="2519160"/>
              <a:ext cx="2704329" cy="2734200"/>
            </a:xfrm>
            <a:prstGeom prst="flowChartPunchedCar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98500" y="2914937"/>
              <a:ext cx="2836447" cy="2031325"/>
            </a:xfrm>
            <a:prstGeom prst="rect">
              <a:avLst/>
            </a:prstGeom>
            <a:noFill/>
          </p:spPr>
          <p:txBody>
            <a:bodyPr wrap="square" rtlCol="0">
              <a:spAutoFit/>
            </a:bodyPr>
            <a:lstStyle/>
            <a:p>
              <a:pPr marL="176213" indent="-176213">
                <a:buFont typeface="Arial"/>
                <a:buChar char="•"/>
              </a:pPr>
              <a:r>
                <a:rPr lang="en-US" sz="2100" dirty="0" smtClean="0"/>
                <a:t>connect hosts A + B</a:t>
              </a:r>
            </a:p>
            <a:p>
              <a:pPr marL="176213" indent="-176213">
                <a:buFont typeface="Arial"/>
                <a:buChar char="•"/>
              </a:pPr>
              <a:r>
                <a:rPr lang="en-US" sz="2100" dirty="0"/>
                <a:t>q</a:t>
              </a:r>
              <a:r>
                <a:rPr lang="en-US" sz="2100" dirty="0" smtClean="0"/>
                <a:t>uarantine virus</a:t>
              </a:r>
              <a:r>
                <a:rPr lang="en-US" sz="2100" dirty="0"/>
                <a:t>-infected </a:t>
              </a:r>
              <a:r>
                <a:rPr lang="en-US" sz="2100" dirty="0" smtClean="0"/>
                <a:t>hosts</a:t>
              </a:r>
            </a:p>
            <a:p>
              <a:pPr marL="176213" indent="-176213">
                <a:buFont typeface="Arial"/>
                <a:buChar char="•"/>
              </a:pPr>
              <a:r>
                <a:rPr lang="en-US" sz="2100" dirty="0" smtClean="0"/>
                <a:t>route guest traffic to  an HTTP proxy</a:t>
              </a:r>
            </a:p>
            <a:p>
              <a:pPr marL="176213" indent="-176213">
                <a:buFont typeface="Arial"/>
                <a:buChar char="•"/>
              </a:pPr>
              <a:r>
                <a:rPr lang="en-US" sz="2100" dirty="0" smtClean="0"/>
                <a:t>prioritize SSH </a:t>
              </a:r>
            </a:p>
          </p:txBody>
        </p:sp>
      </p:grpSp>
      <p:sp>
        <p:nvSpPr>
          <p:cNvPr id="39" name="TextBox 38"/>
          <p:cNvSpPr txBox="1"/>
          <p:nvPr/>
        </p:nvSpPr>
        <p:spPr>
          <a:xfrm>
            <a:off x="2587638" y="2616705"/>
            <a:ext cx="2131672" cy="1323439"/>
          </a:xfrm>
          <a:prstGeom prst="rect">
            <a:avLst/>
          </a:prstGeom>
          <a:noFill/>
        </p:spPr>
        <p:txBody>
          <a:bodyPr wrap="square" rtlCol="0">
            <a:spAutoFit/>
          </a:bodyPr>
          <a:lstStyle/>
          <a:p>
            <a:pPr algn="ctr"/>
            <a:r>
              <a:rPr lang="en-US" sz="8000" dirty="0" smtClean="0"/>
              <a:t>+</a:t>
            </a:r>
            <a:endParaRPr lang="en-US" sz="8000" dirty="0"/>
          </a:p>
        </p:txBody>
      </p:sp>
      <p:sp>
        <p:nvSpPr>
          <p:cNvPr id="40" name="TextBox 39"/>
          <p:cNvSpPr txBox="1"/>
          <p:nvPr/>
        </p:nvSpPr>
        <p:spPr>
          <a:xfrm>
            <a:off x="4910950" y="3060988"/>
            <a:ext cx="1388605" cy="707886"/>
          </a:xfrm>
          <a:prstGeom prst="rect">
            <a:avLst/>
          </a:prstGeom>
          <a:noFill/>
        </p:spPr>
        <p:txBody>
          <a:bodyPr wrap="square" rtlCol="0">
            <a:spAutoFit/>
          </a:bodyPr>
          <a:lstStyle/>
          <a:p>
            <a:pPr algn="ctr"/>
            <a:r>
              <a:rPr lang="en-US" sz="4000" dirty="0" smtClean="0">
                <a:sym typeface="Wingdings"/>
              </a:rPr>
              <a:t> </a:t>
            </a:r>
            <a:endParaRPr lang="en-US" sz="4000" dirty="0"/>
          </a:p>
        </p:txBody>
      </p:sp>
      <p:grpSp>
        <p:nvGrpSpPr>
          <p:cNvPr id="3" name="Group 2"/>
          <p:cNvGrpSpPr/>
          <p:nvPr/>
        </p:nvGrpSpPr>
        <p:grpSpPr>
          <a:xfrm>
            <a:off x="2695167" y="4848790"/>
            <a:ext cx="3846586" cy="777086"/>
            <a:chOff x="2695167" y="5129982"/>
            <a:chExt cx="3846586" cy="777086"/>
          </a:xfrm>
        </p:grpSpPr>
        <p:sp>
          <p:nvSpPr>
            <p:cNvPr id="44" name="Freeform 43"/>
            <p:cNvSpPr/>
            <p:nvPr/>
          </p:nvSpPr>
          <p:spPr>
            <a:xfrm>
              <a:off x="2695167" y="5129982"/>
              <a:ext cx="3846586" cy="777086"/>
            </a:xfrm>
            <a:custGeom>
              <a:avLst/>
              <a:gdLst>
                <a:gd name="connsiteX0" fmla="*/ 0 w 4955958"/>
                <a:gd name="connsiteY0" fmla="*/ 82596 h 393148"/>
                <a:gd name="connsiteX1" fmla="*/ 2746427 w 4955958"/>
                <a:gd name="connsiteY1" fmla="*/ 392328 h 393148"/>
                <a:gd name="connsiteX2" fmla="*/ 4955958 w 4955958"/>
                <a:gd name="connsiteY2" fmla="*/ 0 h 393148"/>
              </a:gdLst>
              <a:ahLst/>
              <a:cxnLst>
                <a:cxn ang="0">
                  <a:pos x="connsiteX0" y="connsiteY0"/>
                </a:cxn>
                <a:cxn ang="0">
                  <a:pos x="connsiteX1" y="connsiteY1"/>
                </a:cxn>
                <a:cxn ang="0">
                  <a:pos x="connsiteX2" y="connsiteY2"/>
                </a:cxn>
              </a:cxnLst>
              <a:rect l="l" t="t" r="r" b="b"/>
              <a:pathLst>
                <a:path w="4955958" h="393148">
                  <a:moveTo>
                    <a:pt x="0" y="82596"/>
                  </a:moveTo>
                  <a:cubicBezTo>
                    <a:pt x="960217" y="244345"/>
                    <a:pt x="1920434" y="406094"/>
                    <a:pt x="2746427" y="392328"/>
                  </a:cubicBezTo>
                  <a:cubicBezTo>
                    <a:pt x="3572420" y="378562"/>
                    <a:pt x="4955958" y="0"/>
                    <a:pt x="4955958" y="0"/>
                  </a:cubicBezTo>
                </a:path>
              </a:pathLst>
            </a:custGeom>
            <a:ln w="762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6" name="TextBox 55"/>
            <p:cNvSpPr txBox="1"/>
            <p:nvPr/>
          </p:nvSpPr>
          <p:spPr>
            <a:xfrm>
              <a:off x="3653474" y="5211199"/>
              <a:ext cx="2244434" cy="523220"/>
            </a:xfrm>
            <a:prstGeom prst="rect">
              <a:avLst/>
            </a:prstGeom>
            <a:solidFill>
              <a:srgbClr val="FFFFFF">
                <a:alpha val="92000"/>
              </a:srgbClr>
            </a:solidFill>
            <a:ln w="38100" cmpd="sng">
              <a:solidFill>
                <a:schemeClr val="tx1"/>
              </a:solidFill>
            </a:ln>
            <a:effectLst/>
          </p:spPr>
          <p:txBody>
            <a:bodyPr wrap="square" rtlCol="0">
              <a:spAutoFit/>
            </a:bodyPr>
            <a:lstStyle/>
            <a:p>
              <a:pPr algn="ctr"/>
              <a:r>
                <a:rPr lang="en-US" sz="2800" dirty="0" smtClean="0"/>
                <a:t>1: Configure</a:t>
              </a:r>
              <a:endParaRPr lang="en-US" sz="2800" dirty="0"/>
            </a:p>
          </p:txBody>
        </p:sp>
      </p:grpSp>
      <p:sp>
        <p:nvSpPr>
          <p:cNvPr id="58" name="TextBox 57"/>
          <p:cNvSpPr txBox="1"/>
          <p:nvPr/>
        </p:nvSpPr>
        <p:spPr>
          <a:xfrm>
            <a:off x="3787200" y="5641368"/>
            <a:ext cx="3420247" cy="1015663"/>
          </a:xfrm>
          <a:prstGeom prst="rect">
            <a:avLst/>
          </a:prstGeom>
          <a:noFill/>
        </p:spPr>
        <p:txBody>
          <a:bodyPr wrap="square" rtlCol="0">
            <a:spAutoFit/>
          </a:bodyPr>
          <a:lstStyle/>
          <a:p>
            <a:r>
              <a:rPr lang="en-US" sz="2000" dirty="0" smtClean="0"/>
              <a:t>Ethane, overlays, consistency primitives, network programming languages, …</a:t>
            </a:r>
            <a:endParaRPr lang="en-US" sz="2000" dirty="0"/>
          </a:p>
        </p:txBody>
      </p:sp>
      <p:sp>
        <p:nvSpPr>
          <p:cNvPr id="59" name="TextBox 58"/>
          <p:cNvSpPr txBox="1"/>
          <p:nvPr/>
        </p:nvSpPr>
        <p:spPr>
          <a:xfrm>
            <a:off x="3595601" y="3818031"/>
            <a:ext cx="2276850" cy="523220"/>
          </a:xfrm>
          <a:prstGeom prst="rect">
            <a:avLst/>
          </a:prstGeom>
          <a:solidFill>
            <a:srgbClr val="FFFFFF">
              <a:alpha val="92000"/>
            </a:srgbClr>
          </a:solidFill>
          <a:ln w="38100" cmpd="sng">
            <a:solidFill>
              <a:schemeClr val="tx1"/>
            </a:solidFill>
          </a:ln>
          <a:effectLst/>
        </p:spPr>
        <p:txBody>
          <a:bodyPr wrap="square" rtlCol="0">
            <a:spAutoFit/>
          </a:bodyPr>
          <a:lstStyle/>
          <a:p>
            <a:pPr algn="ctr"/>
            <a:r>
              <a:rPr lang="en-US" sz="2800" dirty="0" smtClean="0"/>
              <a:t>3: Fix Stuff!</a:t>
            </a:r>
            <a:endParaRPr lang="en-US" sz="2800" dirty="0"/>
          </a:p>
        </p:txBody>
      </p:sp>
      <p:grpSp>
        <p:nvGrpSpPr>
          <p:cNvPr id="4" name="Group 3"/>
          <p:cNvGrpSpPr/>
          <p:nvPr/>
        </p:nvGrpSpPr>
        <p:grpSpPr>
          <a:xfrm>
            <a:off x="2725778" y="1123436"/>
            <a:ext cx="3745493" cy="1134889"/>
            <a:chOff x="2725778" y="1602874"/>
            <a:chExt cx="3745493" cy="1134889"/>
          </a:xfrm>
        </p:grpSpPr>
        <p:sp>
          <p:nvSpPr>
            <p:cNvPr id="45" name="Freeform 44"/>
            <p:cNvSpPr/>
            <p:nvPr/>
          </p:nvSpPr>
          <p:spPr>
            <a:xfrm flipV="1">
              <a:off x="2725778" y="1602874"/>
              <a:ext cx="3745493" cy="1134889"/>
            </a:xfrm>
            <a:custGeom>
              <a:avLst/>
              <a:gdLst>
                <a:gd name="connsiteX0" fmla="*/ 0 w 4955958"/>
                <a:gd name="connsiteY0" fmla="*/ 82596 h 393148"/>
                <a:gd name="connsiteX1" fmla="*/ 2746427 w 4955958"/>
                <a:gd name="connsiteY1" fmla="*/ 392328 h 393148"/>
                <a:gd name="connsiteX2" fmla="*/ 4955958 w 4955958"/>
                <a:gd name="connsiteY2" fmla="*/ 0 h 393148"/>
                <a:gd name="connsiteX0" fmla="*/ 0 w 4982253"/>
                <a:gd name="connsiteY0" fmla="*/ 45670 h 392546"/>
                <a:gd name="connsiteX1" fmla="*/ 2772722 w 4982253"/>
                <a:gd name="connsiteY1" fmla="*/ 392328 h 392546"/>
                <a:gd name="connsiteX2" fmla="*/ 4982253 w 4982253"/>
                <a:gd name="connsiteY2" fmla="*/ 0 h 392546"/>
                <a:gd name="connsiteX0" fmla="*/ 0 w 4982253"/>
                <a:gd name="connsiteY0" fmla="*/ 45670 h 392595"/>
                <a:gd name="connsiteX1" fmla="*/ 2772722 w 4982253"/>
                <a:gd name="connsiteY1" fmla="*/ 392328 h 392595"/>
                <a:gd name="connsiteX2" fmla="*/ 4982253 w 4982253"/>
                <a:gd name="connsiteY2" fmla="*/ 0 h 392595"/>
                <a:gd name="connsiteX0" fmla="*/ 0 w 5123488"/>
                <a:gd name="connsiteY0" fmla="*/ 103110 h 450998"/>
                <a:gd name="connsiteX1" fmla="*/ 2772722 w 5123488"/>
                <a:gd name="connsiteY1" fmla="*/ 449768 h 450998"/>
                <a:gd name="connsiteX2" fmla="*/ 5123488 w 5123488"/>
                <a:gd name="connsiteY2" fmla="*/ 0 h 450998"/>
              </a:gdLst>
              <a:ahLst/>
              <a:cxnLst>
                <a:cxn ang="0">
                  <a:pos x="connsiteX0" y="connsiteY0"/>
                </a:cxn>
                <a:cxn ang="0">
                  <a:pos x="connsiteX1" y="connsiteY1"/>
                </a:cxn>
                <a:cxn ang="0">
                  <a:pos x="connsiteX2" y="connsiteY2"/>
                </a:cxn>
              </a:cxnLst>
              <a:rect l="l" t="t" r="r" b="b"/>
              <a:pathLst>
                <a:path w="5123488" h="450998">
                  <a:moveTo>
                    <a:pt x="0" y="103110"/>
                  </a:moveTo>
                  <a:cubicBezTo>
                    <a:pt x="605220" y="301785"/>
                    <a:pt x="1918807" y="466953"/>
                    <a:pt x="2772722" y="449768"/>
                  </a:cubicBezTo>
                  <a:cubicBezTo>
                    <a:pt x="3626637" y="432583"/>
                    <a:pt x="5123488" y="0"/>
                    <a:pt x="5123488" y="0"/>
                  </a:cubicBezTo>
                </a:path>
              </a:pathLst>
            </a:custGeom>
            <a:ln w="762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57" name="TextBox 56"/>
            <p:cNvSpPr txBox="1"/>
            <p:nvPr/>
          </p:nvSpPr>
          <p:spPr>
            <a:xfrm>
              <a:off x="3471688" y="1604042"/>
              <a:ext cx="2505855" cy="523220"/>
            </a:xfrm>
            <a:prstGeom prst="rect">
              <a:avLst/>
            </a:prstGeom>
            <a:solidFill>
              <a:srgbClr val="FFFFFF">
                <a:alpha val="92000"/>
              </a:srgbClr>
            </a:solidFill>
            <a:ln w="38100" cmpd="sng">
              <a:solidFill>
                <a:schemeClr val="tx1"/>
              </a:solidFill>
            </a:ln>
            <a:effectLst/>
          </p:spPr>
          <p:txBody>
            <a:bodyPr wrap="square" rtlCol="0">
              <a:spAutoFit/>
            </a:bodyPr>
            <a:lstStyle/>
            <a:p>
              <a:pPr algn="ctr"/>
              <a:r>
                <a:rPr lang="en-US" sz="2800" dirty="0" smtClean="0">
                  <a:solidFill>
                    <a:srgbClr val="000000"/>
                  </a:solidFill>
                </a:rPr>
                <a:t>2: Troubleshoot</a:t>
              </a:r>
              <a:endParaRPr lang="en-US" sz="2800" dirty="0">
                <a:solidFill>
                  <a:srgbClr val="000000"/>
                </a:solidFill>
              </a:endParaRPr>
            </a:p>
          </p:txBody>
        </p:sp>
      </p:grpSp>
      <p:pic>
        <p:nvPicPr>
          <p:cNvPr id="27" name="Picture 26"/>
          <p:cNvPicPr>
            <a:picLocks noChangeAspect="1"/>
          </p:cNvPicPr>
          <p:nvPr/>
        </p:nvPicPr>
        <p:blipFill>
          <a:blip r:embed="rId9" cstate="screen">
            <a:alphaModFix/>
            <a:extLst>
              <a:ext uri="{28A0092B-C50C-407E-A947-70E740481C1C}">
                <a14:useLocalDpi xmlns:a14="http://schemas.microsoft.com/office/drawing/2010/main"/>
              </a:ext>
            </a:extLst>
          </a:blip>
          <a:stretch>
            <a:fillRect/>
          </a:stretch>
        </p:blipFill>
        <p:spPr>
          <a:xfrm>
            <a:off x="2863897" y="4541254"/>
            <a:ext cx="1013366" cy="1372348"/>
          </a:xfrm>
          <a:prstGeom prst="rect">
            <a:avLst/>
          </a:prstGeom>
        </p:spPr>
      </p:pic>
      <p:pic>
        <p:nvPicPr>
          <p:cNvPr id="61" name="Picture 60"/>
          <p:cNvPicPr>
            <a:picLocks noChangeAspect="1"/>
          </p:cNvPicPr>
          <p:nvPr/>
        </p:nvPicPr>
        <p:blipFill>
          <a:blip r:embed="rId9" cstate="screen">
            <a:alphaModFix/>
            <a:extLst>
              <a:ext uri="{28A0092B-C50C-407E-A947-70E740481C1C}">
                <a14:useLocalDpi xmlns:a14="http://schemas.microsoft.com/office/drawing/2010/main"/>
              </a:ext>
            </a:extLst>
          </a:blip>
          <a:stretch>
            <a:fillRect/>
          </a:stretch>
        </p:blipFill>
        <p:spPr>
          <a:xfrm>
            <a:off x="2526030" y="745875"/>
            <a:ext cx="1013366" cy="1372348"/>
          </a:xfrm>
          <a:prstGeom prst="rect">
            <a:avLst/>
          </a:prstGeom>
        </p:spPr>
      </p:pic>
      <p:sp>
        <p:nvSpPr>
          <p:cNvPr id="53" name="TextBox 52"/>
          <p:cNvSpPr txBox="1"/>
          <p:nvPr/>
        </p:nvSpPr>
        <p:spPr>
          <a:xfrm>
            <a:off x="0" y="2449695"/>
            <a:ext cx="9144000" cy="2049418"/>
          </a:xfrm>
          <a:prstGeom prst="rect">
            <a:avLst/>
          </a:prstGeom>
          <a:solidFill>
            <a:srgbClr val="FF0000"/>
          </a:solidFill>
        </p:spPr>
        <p:txBody>
          <a:bodyPr wrap="square" rtlCol="0" anchor="ctr">
            <a:noAutofit/>
          </a:bodyPr>
          <a:lstStyle/>
          <a:p>
            <a:pPr algn="ctr"/>
            <a:r>
              <a:rPr lang="en-US" sz="4400" dirty="0" smtClean="0"/>
              <a:t>#1 request from network admins:</a:t>
            </a:r>
          </a:p>
          <a:p>
            <a:pPr algn="ctr"/>
            <a:r>
              <a:rPr lang="en-US" sz="4400" b="1" dirty="0" smtClean="0"/>
              <a:t>Automatic Troubleshooting</a:t>
            </a:r>
          </a:p>
          <a:p>
            <a:pPr algn="ctr"/>
            <a:endParaRPr lang="en-US" sz="2200" dirty="0" smtClean="0"/>
          </a:p>
          <a:p>
            <a:r>
              <a:rPr lang="en-US" sz="1500" dirty="0"/>
              <a:t>Source: “Automatic Test Packet Generation”, </a:t>
            </a:r>
            <a:r>
              <a:rPr lang="en-US" sz="1500" dirty="0" err="1"/>
              <a:t>CoNEXT</a:t>
            </a:r>
            <a:r>
              <a:rPr lang="en-US" sz="1500" dirty="0"/>
              <a:t> ‘12, </a:t>
            </a:r>
            <a:r>
              <a:rPr lang="en-US" sz="1500" dirty="0" err="1"/>
              <a:t>Zeng</a:t>
            </a:r>
            <a:r>
              <a:rPr lang="en-US" sz="1500" dirty="0"/>
              <a:t> et al.</a:t>
            </a:r>
          </a:p>
          <a:p>
            <a:endParaRPr lang="en-US" sz="1500" dirty="0"/>
          </a:p>
        </p:txBody>
      </p:sp>
      <p:sp>
        <p:nvSpPr>
          <p:cNvPr id="54" name="TextBox 53"/>
          <p:cNvSpPr txBox="1"/>
          <p:nvPr/>
        </p:nvSpPr>
        <p:spPr>
          <a:xfrm>
            <a:off x="3406226" y="201274"/>
            <a:ext cx="2837637" cy="923330"/>
          </a:xfrm>
          <a:prstGeom prst="rect">
            <a:avLst/>
          </a:prstGeom>
          <a:noFill/>
        </p:spPr>
        <p:txBody>
          <a:bodyPr wrap="square" rtlCol="0">
            <a:spAutoFit/>
          </a:bodyPr>
          <a:lstStyle/>
          <a:p>
            <a:r>
              <a:rPr lang="en-US" sz="5400" dirty="0" smtClean="0">
                <a:solidFill>
                  <a:srgbClr val="FF0000"/>
                </a:solidFill>
              </a:rPr>
              <a:t>This Talk</a:t>
            </a:r>
            <a:endParaRPr lang="en-US" sz="5400" dirty="0">
              <a:solidFill>
                <a:srgbClr val="FF0000"/>
              </a:solidFill>
            </a:endParaRPr>
          </a:p>
        </p:txBody>
      </p:sp>
    </p:spTree>
    <p:extLst>
      <p:ext uri="{BB962C8B-B14F-4D97-AF65-F5344CB8AC3E}">
        <p14:creationId xmlns:p14="http://schemas.microsoft.com/office/powerpoint/2010/main" val="2481648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P spid="53"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to automate troubleshooting?</a:t>
            </a:r>
            <a:endParaRPr lang="en-US" dirty="0"/>
          </a:p>
        </p:txBody>
      </p:sp>
      <p:sp>
        <p:nvSpPr>
          <p:cNvPr id="4" name="TextBox 3"/>
          <p:cNvSpPr txBox="1"/>
          <p:nvPr/>
        </p:nvSpPr>
        <p:spPr>
          <a:xfrm>
            <a:off x="6243863" y="1934384"/>
            <a:ext cx="2131672" cy="584776"/>
          </a:xfrm>
          <a:prstGeom prst="rect">
            <a:avLst/>
          </a:prstGeom>
          <a:noFill/>
        </p:spPr>
        <p:txBody>
          <a:bodyPr wrap="square" rtlCol="0">
            <a:spAutoFit/>
          </a:bodyPr>
          <a:lstStyle/>
          <a:p>
            <a:pPr algn="ctr"/>
            <a:r>
              <a:rPr lang="en-US" sz="3200" dirty="0" smtClean="0"/>
              <a:t>Network</a:t>
            </a:r>
            <a:endParaRPr lang="en-US" sz="3200" dirty="0"/>
          </a:p>
        </p:txBody>
      </p:sp>
      <p:grpSp>
        <p:nvGrpSpPr>
          <p:cNvPr id="5" name="Group 4"/>
          <p:cNvGrpSpPr/>
          <p:nvPr/>
        </p:nvGrpSpPr>
        <p:grpSpPr>
          <a:xfrm>
            <a:off x="5922079" y="2477862"/>
            <a:ext cx="2730199" cy="2933312"/>
            <a:chOff x="6197019" y="2816215"/>
            <a:chExt cx="2069621" cy="2332100"/>
          </a:xfrm>
        </p:grpSpPr>
        <p:grpSp>
          <p:nvGrpSpPr>
            <p:cNvPr id="6" name="Group 5"/>
            <p:cNvGrpSpPr/>
            <p:nvPr/>
          </p:nvGrpSpPr>
          <p:grpSpPr>
            <a:xfrm>
              <a:off x="6484318" y="2983844"/>
              <a:ext cx="1573039" cy="1883930"/>
              <a:chOff x="695777" y="1844772"/>
              <a:chExt cx="2756590" cy="4241450"/>
            </a:xfrm>
            <a:solidFill>
              <a:srgbClr val="FFFFFF">
                <a:alpha val="40000"/>
              </a:srgbClr>
            </a:solidFill>
          </p:grpSpPr>
          <p:pic>
            <p:nvPicPr>
              <p:cNvPr id="8" name="Picture 7" descr="Cisco_7604_Router.jpeg"/>
              <p:cNvPicPr>
                <a:picLocks noChangeAspect="1"/>
              </p:cNvPicPr>
              <p:nvPr/>
            </p:nvPicPr>
            <p:blipFill>
              <a:blip r:embed="rId3">
                <a:grayscl/>
                <a:extLst>
                  <a:ext uri="{28A0092B-C50C-407E-A947-70E740481C1C}">
                    <a14:useLocalDpi xmlns:a14="http://schemas.microsoft.com/office/drawing/2010/main" val="0"/>
                  </a:ext>
                </a:extLst>
              </a:blip>
              <a:srcRect l="10802" b="15971"/>
              <a:stretch>
                <a:fillRect/>
              </a:stretch>
            </p:blipFill>
            <p:spPr>
              <a:xfrm>
                <a:off x="947524" y="4431612"/>
                <a:ext cx="1551549" cy="1169305"/>
              </a:xfrm>
              <a:prstGeom prst="rect">
                <a:avLst/>
              </a:prstGeom>
              <a:grpFill/>
            </p:spPr>
          </p:pic>
          <p:pic>
            <p:nvPicPr>
              <p:cNvPr id="9" name="Picture 8" descr="spex-t1600base.jpg"/>
              <p:cNvPicPr>
                <a:picLocks noChangeAspect="1"/>
              </p:cNvPicPr>
              <p:nvPr/>
            </p:nvPicPr>
            <p:blipFill>
              <a:blip r:embed="rId4">
                <a:grayscl/>
                <a:extLst>
                  <a:ext uri="{28A0092B-C50C-407E-A947-70E740481C1C}">
                    <a14:useLocalDpi xmlns:a14="http://schemas.microsoft.com/office/drawing/2010/main" val="0"/>
                  </a:ext>
                </a:extLst>
              </a:blip>
              <a:srcRect l="24729" r="20351"/>
              <a:stretch>
                <a:fillRect/>
              </a:stretch>
            </p:blipFill>
            <p:spPr>
              <a:xfrm>
                <a:off x="695777" y="3240694"/>
                <a:ext cx="715062" cy="1302008"/>
              </a:xfrm>
              <a:prstGeom prst="rect">
                <a:avLst/>
              </a:prstGeom>
              <a:grpFill/>
            </p:spPr>
          </p:pic>
          <p:pic>
            <p:nvPicPr>
              <p:cNvPr id="10" name="Picture 9" descr="hp_procurve.jpg"/>
              <p:cNvPicPr>
                <a:picLocks noChangeAspect="1"/>
              </p:cNvPicPr>
              <p:nvPr/>
            </p:nvPicPr>
            <p:blipFill>
              <a:blip r:embed="rId5">
                <a:grayscl/>
                <a:extLst>
                  <a:ext uri="{28A0092B-C50C-407E-A947-70E740481C1C}">
                    <a14:useLocalDpi xmlns:a14="http://schemas.microsoft.com/office/drawing/2010/main" val="0"/>
                  </a:ext>
                </a:extLst>
              </a:blip>
              <a:srcRect l="8230"/>
              <a:stretch>
                <a:fillRect/>
              </a:stretch>
            </p:blipFill>
            <p:spPr>
              <a:xfrm>
                <a:off x="1150086" y="1844772"/>
                <a:ext cx="1348988" cy="1102482"/>
              </a:xfrm>
              <a:prstGeom prst="rect">
                <a:avLst/>
              </a:prstGeom>
              <a:grpFill/>
            </p:spPr>
          </p:pic>
          <p:pic>
            <p:nvPicPr>
              <p:cNvPr id="11" name="Picture 10" descr="NEC_IP8800_48port.jpg"/>
              <p:cNvPicPr>
                <a:picLocks noChangeAspect="1"/>
              </p:cNvPicPr>
              <p:nvPr/>
            </p:nvPicPr>
            <p:blipFill>
              <a:blip r:embed="rId6">
                <a:grayscl/>
                <a:extLst>
                  <a:ext uri="{28A0092B-C50C-407E-A947-70E740481C1C}">
                    <a14:useLocalDpi xmlns:a14="http://schemas.microsoft.com/office/drawing/2010/main" val="0"/>
                  </a:ext>
                </a:extLst>
              </a:blip>
              <a:srcRect r="2723" b="8131"/>
              <a:stretch>
                <a:fillRect/>
              </a:stretch>
            </p:blipFill>
            <p:spPr>
              <a:xfrm>
                <a:off x="1305055" y="5664039"/>
                <a:ext cx="2147312" cy="422183"/>
              </a:xfrm>
              <a:prstGeom prst="rect">
                <a:avLst/>
              </a:prstGeom>
              <a:grpFill/>
            </p:spPr>
          </p:pic>
          <p:pic>
            <p:nvPicPr>
              <p:cNvPr id="12" name="Picture 11" descr="FE111E0B-FDD0-4B43-BF2B-220DF9E78D70.jpg"/>
              <p:cNvPicPr>
                <a:picLocks noChangeAspect="1"/>
              </p:cNvPicPr>
              <p:nvPr/>
            </p:nvPicPr>
            <p:blipFill>
              <a:blip r:embed="rId7">
                <a:grayscl/>
                <a:extLst>
                  <a:ext uri="{28A0092B-C50C-407E-A947-70E740481C1C}">
                    <a14:useLocalDpi xmlns:a14="http://schemas.microsoft.com/office/drawing/2010/main" val="0"/>
                  </a:ext>
                </a:extLst>
              </a:blip>
              <a:srcRect l="22667" r="29236"/>
              <a:stretch>
                <a:fillRect/>
              </a:stretch>
            </p:blipFill>
            <p:spPr>
              <a:xfrm>
                <a:off x="2244722" y="2810593"/>
                <a:ext cx="1052086" cy="1640542"/>
              </a:xfrm>
              <a:prstGeom prst="rect">
                <a:avLst/>
              </a:prstGeom>
              <a:grpFill/>
            </p:spPr>
          </p:pic>
          <p:cxnSp>
            <p:nvCxnSpPr>
              <p:cNvPr id="13" name="Straight Connector 12"/>
              <p:cNvCxnSpPr/>
              <p:nvPr/>
            </p:nvCxnSpPr>
            <p:spPr>
              <a:xfrm rot="5400000">
                <a:off x="928363" y="2804477"/>
                <a:ext cx="545199" cy="357531"/>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75612" y="2695495"/>
                <a:ext cx="323462" cy="251759"/>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05055" y="4431612"/>
                <a:ext cx="329125" cy="2812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878943" y="3609967"/>
                <a:ext cx="1971917" cy="30960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275835" y="4376313"/>
                <a:ext cx="339045" cy="37441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175612" y="5316448"/>
                <a:ext cx="551737" cy="456919"/>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Cloud 6"/>
            <p:cNvSpPr/>
            <p:nvPr/>
          </p:nvSpPr>
          <p:spPr>
            <a:xfrm rot="5903019">
              <a:off x="6065780" y="2947454"/>
              <a:ext cx="2332100" cy="2069621"/>
            </a:xfrm>
            <a:prstGeom prst="cloud">
              <a:avLst/>
            </a:prstGeom>
            <a:solidFill>
              <a:srgbClr val="FFFFFF">
                <a:alpha val="89000"/>
              </a:srgbClr>
            </a:solidFill>
            <a:ln w="38100" cap="flat" cmpd="sng" algn="ctr">
              <a:solidFill>
                <a:schemeClr val="bg1">
                  <a:lumMod val="75000"/>
                </a:schemeClr>
              </a:solidFill>
              <a:prstDash val="solid"/>
              <a:round/>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4400" dirty="0">
                <a:solidFill>
                  <a:schemeClr val="tx1"/>
                </a:solidFill>
              </a:endParaRPr>
            </a:p>
          </p:txBody>
        </p:sp>
      </p:grpSp>
      <p:sp>
        <p:nvSpPr>
          <p:cNvPr id="19" name="TextBox 18"/>
          <p:cNvSpPr txBox="1"/>
          <p:nvPr/>
        </p:nvSpPr>
        <p:spPr>
          <a:xfrm>
            <a:off x="759303" y="1972073"/>
            <a:ext cx="2131672" cy="584776"/>
          </a:xfrm>
          <a:prstGeom prst="rect">
            <a:avLst/>
          </a:prstGeom>
          <a:noFill/>
        </p:spPr>
        <p:txBody>
          <a:bodyPr wrap="square" rtlCol="0">
            <a:spAutoFit/>
          </a:bodyPr>
          <a:lstStyle/>
          <a:p>
            <a:pPr algn="ctr"/>
            <a:r>
              <a:rPr lang="en-US" sz="3200" dirty="0" smtClean="0"/>
              <a:t>Policy</a:t>
            </a:r>
            <a:endParaRPr lang="en-US" sz="3200" dirty="0"/>
          </a:p>
        </p:txBody>
      </p:sp>
      <p:grpSp>
        <p:nvGrpSpPr>
          <p:cNvPr id="22" name="Group 21"/>
          <p:cNvGrpSpPr/>
          <p:nvPr/>
        </p:nvGrpSpPr>
        <p:grpSpPr>
          <a:xfrm>
            <a:off x="477850" y="2519160"/>
            <a:ext cx="2857097" cy="2734200"/>
            <a:chOff x="477850" y="2519160"/>
            <a:chExt cx="2857097" cy="2734200"/>
          </a:xfrm>
        </p:grpSpPr>
        <p:sp>
          <p:nvSpPr>
            <p:cNvPr id="20" name="Card 19"/>
            <p:cNvSpPr/>
            <p:nvPr/>
          </p:nvSpPr>
          <p:spPr>
            <a:xfrm>
              <a:off x="477850" y="2519160"/>
              <a:ext cx="2704329" cy="2734200"/>
            </a:xfrm>
            <a:prstGeom prst="flowChartPunchedCard">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98500" y="3108345"/>
              <a:ext cx="2836447" cy="1708160"/>
            </a:xfrm>
            <a:prstGeom prst="rect">
              <a:avLst/>
            </a:prstGeom>
            <a:noFill/>
          </p:spPr>
          <p:txBody>
            <a:bodyPr wrap="square" rtlCol="0">
              <a:spAutoFit/>
            </a:bodyPr>
            <a:lstStyle/>
            <a:p>
              <a:pPr marL="176213" indent="-176213">
                <a:buFont typeface="Arial"/>
                <a:buChar char="•"/>
              </a:pPr>
              <a:r>
                <a:rPr lang="en-US" sz="2100" dirty="0" smtClean="0">
                  <a:solidFill>
                    <a:srgbClr val="DFDFDF"/>
                  </a:solidFill>
                </a:rPr>
                <a:t>isolate groups A + B</a:t>
              </a:r>
            </a:p>
            <a:p>
              <a:pPr marL="176213" indent="-176213">
                <a:buFont typeface="Arial"/>
                <a:buChar char="•"/>
              </a:pPr>
              <a:r>
                <a:rPr lang="en-US" sz="2100" dirty="0" smtClean="0">
                  <a:solidFill>
                    <a:srgbClr val="DFDFDF"/>
                  </a:solidFill>
                </a:rPr>
                <a:t>route guest traffic to  an HTTP proxy</a:t>
              </a:r>
            </a:p>
            <a:p>
              <a:pPr marL="176213" indent="-176213">
                <a:buFont typeface="Arial"/>
                <a:buChar char="•"/>
              </a:pPr>
              <a:r>
                <a:rPr lang="en-US" sz="2100" dirty="0" smtClean="0">
                  <a:solidFill>
                    <a:srgbClr val="DFDFDF"/>
                  </a:solidFill>
                </a:rPr>
                <a:t>block a list of virus-infected hosts</a:t>
              </a:r>
              <a:endParaRPr lang="en-US" sz="2100" dirty="0">
                <a:solidFill>
                  <a:srgbClr val="DFDFDF"/>
                </a:solidFill>
              </a:endParaRPr>
            </a:p>
          </p:txBody>
        </p:sp>
      </p:grpSp>
      <p:sp>
        <p:nvSpPr>
          <p:cNvPr id="30" name="TextBox 29"/>
          <p:cNvSpPr txBox="1"/>
          <p:nvPr/>
        </p:nvSpPr>
        <p:spPr>
          <a:xfrm>
            <a:off x="0" y="897850"/>
            <a:ext cx="9144000" cy="793729"/>
          </a:xfrm>
          <a:prstGeom prst="rect">
            <a:avLst/>
          </a:prstGeom>
          <a:solidFill>
            <a:srgbClr val="FF0000"/>
          </a:solidFill>
        </p:spPr>
        <p:txBody>
          <a:bodyPr wrap="square" rtlCol="0" anchor="ctr">
            <a:noAutofit/>
          </a:bodyPr>
          <a:lstStyle/>
          <a:p>
            <a:pPr algn="ctr"/>
            <a:r>
              <a:rPr lang="en-US" sz="3600" dirty="0" smtClean="0"/>
              <a:t>Challenging in traditional networks.</a:t>
            </a:r>
            <a:endParaRPr lang="en-US" sz="1200" dirty="0"/>
          </a:p>
        </p:txBody>
      </p:sp>
      <p:grpSp>
        <p:nvGrpSpPr>
          <p:cNvPr id="25" name="Group 24"/>
          <p:cNvGrpSpPr/>
          <p:nvPr/>
        </p:nvGrpSpPr>
        <p:grpSpPr>
          <a:xfrm>
            <a:off x="3569451" y="1691579"/>
            <a:ext cx="1886325" cy="1416762"/>
            <a:chOff x="4895994" y="3830295"/>
            <a:chExt cx="481149" cy="348980"/>
          </a:xfrm>
        </p:grpSpPr>
        <p:sp>
          <p:nvSpPr>
            <p:cNvPr id="26" name="TextBox 25"/>
            <p:cNvSpPr txBox="1"/>
            <p:nvPr/>
          </p:nvSpPr>
          <p:spPr>
            <a:xfrm>
              <a:off x="4905691" y="3929095"/>
              <a:ext cx="471452" cy="250180"/>
            </a:xfrm>
            <a:prstGeom prst="rect">
              <a:avLst/>
            </a:prstGeom>
            <a:noFill/>
          </p:spPr>
          <p:txBody>
            <a:bodyPr wrap="square" rtlCol="0">
              <a:spAutoFit/>
            </a:bodyPr>
            <a:lstStyle/>
            <a:p>
              <a:pPr algn="ctr"/>
              <a:r>
                <a:rPr lang="en-US" sz="6000" dirty="0" smtClean="0">
                  <a:latin typeface="Helvetica"/>
                  <a:cs typeface="Helvetica"/>
                </a:rPr>
                <a:t>~</a:t>
              </a:r>
            </a:p>
          </p:txBody>
        </p:sp>
        <p:sp>
          <p:nvSpPr>
            <p:cNvPr id="27" name="Rectangle 26"/>
            <p:cNvSpPr/>
            <p:nvPr/>
          </p:nvSpPr>
          <p:spPr>
            <a:xfrm>
              <a:off x="4895994" y="3830295"/>
              <a:ext cx="480790" cy="272924"/>
            </a:xfrm>
            <a:prstGeom prst="rect">
              <a:avLst/>
            </a:prstGeom>
          </p:spPr>
          <p:txBody>
            <a:bodyPr wrap="square">
              <a:spAutoFit/>
            </a:bodyPr>
            <a:lstStyle/>
            <a:p>
              <a:pPr algn="ctr"/>
              <a:r>
                <a:rPr lang="en-US" sz="6600" dirty="0" smtClean="0">
                  <a:latin typeface="Helvetica"/>
                  <a:cs typeface="Helvetica"/>
                </a:rPr>
                <a:t>?</a:t>
              </a:r>
              <a:endParaRPr lang="en-US" sz="6600" dirty="0"/>
            </a:p>
          </p:txBody>
        </p:sp>
      </p:grpSp>
      <p:sp>
        <p:nvSpPr>
          <p:cNvPr id="32" name="TextBox 31"/>
          <p:cNvSpPr txBox="1"/>
          <p:nvPr/>
        </p:nvSpPr>
        <p:spPr>
          <a:xfrm>
            <a:off x="291686" y="5193950"/>
            <a:ext cx="8559845" cy="1323439"/>
          </a:xfrm>
          <a:prstGeom prst="rect">
            <a:avLst/>
          </a:prstGeom>
          <a:solidFill>
            <a:schemeClr val="bg1">
              <a:alpha val="68000"/>
            </a:schemeClr>
          </a:solidFill>
          <a:ln w="28575" cmpd="sng">
            <a:noFill/>
          </a:ln>
        </p:spPr>
        <p:txBody>
          <a:bodyPr wrap="square" rtlCol="0">
            <a:spAutoFit/>
          </a:bodyPr>
          <a:lstStyle/>
          <a:p>
            <a:r>
              <a:rPr lang="en-US" sz="3200" dirty="0" smtClean="0"/>
              <a:t>(2) Check behavior against </a:t>
            </a:r>
            <a:r>
              <a:rPr lang="en-US" sz="3200" dirty="0" smtClean="0"/>
              <a:t>policy</a:t>
            </a:r>
            <a:r>
              <a:rPr lang="en-US" sz="3200" dirty="0" smtClean="0"/>
              <a:t>:</a:t>
            </a:r>
            <a:endParaRPr lang="en-US" sz="3200" dirty="0" smtClean="0"/>
          </a:p>
          <a:p>
            <a:pPr marL="920750" lvl="1" indent="-177800">
              <a:buFont typeface="Arial"/>
              <a:buChar char="•"/>
            </a:pPr>
            <a:r>
              <a:rPr lang="en-US" sz="2400" dirty="0" smtClean="0"/>
              <a:t>confusing: don’t know lowest-level forwarding behavior</a:t>
            </a:r>
          </a:p>
          <a:p>
            <a:pPr marL="920750" lvl="1" indent="-177800">
              <a:buFont typeface="Arial"/>
              <a:buChar char="•"/>
            </a:pPr>
            <a:r>
              <a:rPr lang="en-US" sz="2400" dirty="0"/>
              <a:t>d</a:t>
            </a:r>
            <a:r>
              <a:rPr lang="en-US" sz="2400" dirty="0" smtClean="0"/>
              <a:t>istributed: hard to get a meaningful snapshot </a:t>
            </a:r>
          </a:p>
        </p:txBody>
      </p:sp>
      <p:sp>
        <p:nvSpPr>
          <p:cNvPr id="28" name="TextBox 27"/>
          <p:cNvSpPr txBox="1"/>
          <p:nvPr/>
        </p:nvSpPr>
        <p:spPr>
          <a:xfrm>
            <a:off x="291686" y="2603278"/>
            <a:ext cx="8559845" cy="2185214"/>
          </a:xfrm>
          <a:prstGeom prst="rect">
            <a:avLst/>
          </a:prstGeom>
          <a:solidFill>
            <a:schemeClr val="bg1">
              <a:alpha val="68000"/>
            </a:schemeClr>
          </a:solidFill>
          <a:ln w="28575" cmpd="sng">
            <a:noFill/>
          </a:ln>
        </p:spPr>
        <p:txBody>
          <a:bodyPr wrap="square" rtlCol="0">
            <a:spAutoFit/>
          </a:bodyPr>
          <a:lstStyle/>
          <a:p>
            <a:r>
              <a:rPr lang="en-US" sz="3200" dirty="0" smtClean="0"/>
              <a:t>Two requirements.</a:t>
            </a:r>
          </a:p>
          <a:p>
            <a:pPr marL="342900" indent="-342900">
              <a:buAutoNum type="arabicParenBoth"/>
            </a:pPr>
            <a:r>
              <a:rPr lang="en-US" sz="3200" dirty="0" smtClean="0"/>
              <a:t> Know the </a:t>
            </a:r>
            <a:r>
              <a:rPr lang="en-US" sz="3200" dirty="0" smtClean="0"/>
              <a:t>intended policy:</a:t>
            </a:r>
            <a:endParaRPr lang="en-US" sz="3200" dirty="0" smtClean="0"/>
          </a:p>
          <a:p>
            <a:pPr marL="914400" lvl="1" indent="-171450">
              <a:buFont typeface="Arial"/>
              <a:buChar char="•"/>
            </a:pPr>
            <a:r>
              <a:rPr lang="en-US" sz="2400" dirty="0"/>
              <a:t>c</a:t>
            </a:r>
            <a:r>
              <a:rPr lang="en-US" sz="2400" dirty="0" smtClean="0"/>
              <a:t>onfusing: different </a:t>
            </a:r>
            <a:r>
              <a:rPr lang="en-US" sz="2400" dirty="0" err="1" smtClean="0"/>
              <a:t>config</a:t>
            </a:r>
            <a:r>
              <a:rPr lang="en-US" sz="2400" dirty="0" smtClean="0"/>
              <a:t> format for each protocol</a:t>
            </a:r>
          </a:p>
          <a:p>
            <a:pPr marL="914400" lvl="1" indent="-171450">
              <a:buFont typeface="Arial"/>
              <a:buChar char="•"/>
            </a:pPr>
            <a:r>
              <a:rPr lang="en-US" sz="2400" dirty="0"/>
              <a:t>d</a:t>
            </a:r>
            <a:r>
              <a:rPr lang="en-US" sz="2400" dirty="0" smtClean="0"/>
              <a:t>istributed: configuration spread among all nodes</a:t>
            </a:r>
          </a:p>
          <a:p>
            <a:pPr marL="914400" lvl="1" indent="-171450">
              <a:buFont typeface="Arial"/>
              <a:buChar char="•"/>
            </a:pPr>
            <a:r>
              <a:rPr lang="en-US" sz="2400" dirty="0" smtClean="0"/>
              <a:t>hard</a:t>
            </a:r>
            <a:r>
              <a:rPr lang="en-US" sz="2400" dirty="0" smtClean="0"/>
              <a:t>: </a:t>
            </a:r>
            <a:r>
              <a:rPr lang="en-US" sz="2400" dirty="0"/>
              <a:t>must understand all protocols &amp; their </a:t>
            </a:r>
            <a:r>
              <a:rPr lang="en-US" sz="2400" dirty="0" smtClean="0"/>
              <a:t>interactions</a:t>
            </a:r>
            <a:endParaRPr lang="en-US" sz="3200" dirty="0"/>
          </a:p>
        </p:txBody>
      </p:sp>
      <p:sp>
        <p:nvSpPr>
          <p:cNvPr id="31" name="TextBox 30"/>
          <p:cNvSpPr txBox="1"/>
          <p:nvPr/>
        </p:nvSpPr>
        <p:spPr>
          <a:xfrm>
            <a:off x="5362718" y="5210200"/>
            <a:ext cx="4000188" cy="584776"/>
          </a:xfrm>
          <a:prstGeom prst="rect">
            <a:avLst/>
          </a:prstGeom>
          <a:noFill/>
        </p:spPr>
        <p:txBody>
          <a:bodyPr wrap="square" rtlCol="0">
            <a:spAutoFit/>
          </a:bodyPr>
          <a:lstStyle/>
          <a:p>
            <a:pPr algn="ctr"/>
            <a:r>
              <a:rPr lang="en-US" sz="3200" b="1" dirty="0">
                <a:solidFill>
                  <a:srgbClr val="FF0000"/>
                </a:solidFill>
              </a:rPr>
              <a:t> </a:t>
            </a:r>
            <a:r>
              <a:rPr lang="en-US" sz="3200" b="1" dirty="0" smtClean="0">
                <a:solidFill>
                  <a:srgbClr val="FF0000"/>
                </a:solidFill>
              </a:rPr>
              <a:t>difficult to check</a:t>
            </a:r>
            <a:endParaRPr lang="en-US" sz="3200" b="1" dirty="0">
              <a:solidFill>
                <a:srgbClr val="FF0000"/>
              </a:solidFill>
            </a:endParaRPr>
          </a:p>
        </p:txBody>
      </p:sp>
      <p:sp>
        <p:nvSpPr>
          <p:cNvPr id="29" name="TextBox 28"/>
          <p:cNvSpPr txBox="1"/>
          <p:nvPr/>
        </p:nvSpPr>
        <p:spPr>
          <a:xfrm>
            <a:off x="5064550" y="3091688"/>
            <a:ext cx="4000188" cy="584776"/>
          </a:xfrm>
          <a:prstGeom prst="rect">
            <a:avLst/>
          </a:prstGeom>
          <a:noFill/>
        </p:spPr>
        <p:txBody>
          <a:bodyPr wrap="square" rtlCol="0">
            <a:spAutoFit/>
          </a:bodyPr>
          <a:lstStyle/>
          <a:p>
            <a:pPr algn="ctr"/>
            <a:r>
              <a:rPr lang="en-US" sz="3200" b="1" dirty="0">
                <a:solidFill>
                  <a:srgbClr val="FF0000"/>
                </a:solidFill>
              </a:rPr>
              <a:t>i</a:t>
            </a:r>
            <a:r>
              <a:rPr lang="en-US" sz="3200" b="1" dirty="0" smtClean="0">
                <a:solidFill>
                  <a:srgbClr val="FF0000"/>
                </a:solidFill>
              </a:rPr>
              <a:t>mpractical to infer</a:t>
            </a:r>
            <a:endParaRPr lang="en-US" sz="3200" b="1" dirty="0">
              <a:solidFill>
                <a:srgbClr val="FF0000"/>
              </a:solidFill>
            </a:endParaRPr>
          </a:p>
        </p:txBody>
      </p:sp>
    </p:spTree>
    <p:extLst>
      <p:ext uri="{BB962C8B-B14F-4D97-AF65-F5344CB8AC3E}">
        <p14:creationId xmlns:p14="http://schemas.microsoft.com/office/powerpoint/2010/main" val="2348832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build="p" bldLvl="2" animBg="1"/>
      <p:bldP spid="28" grpId="0" build="p" bldLvl="2" animBg="1"/>
      <p:bldP spid="31"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68" y="-196163"/>
            <a:ext cx="8229600" cy="1143000"/>
          </a:xfrm>
        </p:spPr>
        <p:txBody>
          <a:bodyPr/>
          <a:lstStyle/>
          <a:p>
            <a:r>
              <a:rPr lang="en-US" dirty="0" smtClean="0"/>
              <a:t>Control-Plane Layering in SDN</a:t>
            </a:r>
            <a:endParaRPr lang="en-US" dirty="0"/>
          </a:p>
        </p:txBody>
      </p:sp>
      <p:grpSp>
        <p:nvGrpSpPr>
          <p:cNvPr id="3" name="Group 2"/>
          <p:cNvGrpSpPr/>
          <p:nvPr/>
        </p:nvGrpSpPr>
        <p:grpSpPr>
          <a:xfrm>
            <a:off x="524968" y="990600"/>
            <a:ext cx="4911125" cy="5593043"/>
            <a:chOff x="524968" y="990600"/>
            <a:chExt cx="4911125" cy="5593043"/>
          </a:xfrm>
        </p:grpSpPr>
        <p:sp>
          <p:nvSpPr>
            <p:cNvPr id="84" name="Parallelogram 83"/>
            <p:cNvSpPr/>
            <p:nvPr/>
          </p:nvSpPr>
          <p:spPr>
            <a:xfrm>
              <a:off x="2055968" y="4865224"/>
              <a:ext cx="1117516" cy="476908"/>
            </a:xfrm>
            <a:prstGeom prst="parallelogram">
              <a:avLst>
                <a:gd name="adj" fmla="val 6500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a:stCxn id="42" idx="2"/>
            </p:cNvCxnSpPr>
            <p:nvPr/>
          </p:nvCxnSpPr>
          <p:spPr>
            <a:xfrm flipH="1">
              <a:off x="4521693" y="2252132"/>
              <a:ext cx="404019" cy="914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41" idx="2"/>
              <a:endCxn id="22" idx="0"/>
            </p:cNvCxnSpPr>
            <p:nvPr/>
          </p:nvCxnSpPr>
          <p:spPr>
            <a:xfrm flipH="1">
              <a:off x="3728735" y="2252132"/>
              <a:ext cx="7939" cy="914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586845" y="2252132"/>
              <a:ext cx="117780" cy="914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22" idx="2"/>
              <a:endCxn id="18" idx="0"/>
            </p:cNvCxnSpPr>
            <p:nvPr/>
          </p:nvCxnSpPr>
          <p:spPr>
            <a:xfrm>
              <a:off x="3728735" y="3547532"/>
              <a:ext cx="0" cy="6858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2586845" y="5130451"/>
              <a:ext cx="1117983" cy="21168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3704828" y="5130451"/>
              <a:ext cx="1220884" cy="211681"/>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2622864" y="5081390"/>
              <a:ext cx="2157591" cy="49061"/>
            </a:xfrm>
            <a:prstGeom prst="line">
              <a:avLst/>
            </a:prstGeom>
          </p:spPr>
          <p:style>
            <a:lnRef idx="2">
              <a:schemeClr val="dk1"/>
            </a:lnRef>
            <a:fillRef idx="0">
              <a:schemeClr val="dk1"/>
            </a:fillRef>
            <a:effectRef idx="1">
              <a:schemeClr val="dk1"/>
            </a:effectRef>
            <a:fontRef idx="minor">
              <a:schemeClr val="tx1"/>
            </a:fontRef>
          </p:style>
        </p:cxnSp>
        <p:sp>
          <p:nvSpPr>
            <p:cNvPr id="15" name="Rounded Rectangle 14"/>
            <p:cNvSpPr/>
            <p:nvPr/>
          </p:nvSpPr>
          <p:spPr>
            <a:xfrm>
              <a:off x="2065452" y="5399751"/>
              <a:ext cx="1019176" cy="408782"/>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dirty="0" smtClean="0"/>
                <a:t>Firmware</a:t>
              </a:r>
              <a:endParaRPr lang="en-US" dirty="0"/>
            </a:p>
          </p:txBody>
        </p:sp>
        <p:sp>
          <p:nvSpPr>
            <p:cNvPr id="16" name="Rounded Rectangle 15"/>
            <p:cNvSpPr/>
            <p:nvPr/>
          </p:nvSpPr>
          <p:spPr>
            <a:xfrm>
              <a:off x="4297651" y="5435863"/>
              <a:ext cx="1049338" cy="408782"/>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dirty="0" smtClean="0"/>
                <a:t>Firmware</a:t>
              </a:r>
              <a:endParaRPr lang="en-US" dirty="0"/>
            </a:p>
          </p:txBody>
        </p:sp>
        <p:sp>
          <p:nvSpPr>
            <p:cNvPr id="17" name="Rounded Rectangle 16"/>
            <p:cNvSpPr/>
            <p:nvPr/>
          </p:nvSpPr>
          <p:spPr>
            <a:xfrm>
              <a:off x="3169433" y="5706805"/>
              <a:ext cx="1049338" cy="408782"/>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dirty="0" smtClean="0"/>
                <a:t>Firmware</a:t>
              </a:r>
              <a:endParaRPr lang="en-US" dirty="0"/>
            </a:p>
          </p:txBody>
        </p:sp>
        <p:cxnSp>
          <p:nvCxnSpPr>
            <p:cNvPr id="19" name="Straight Connector 18"/>
            <p:cNvCxnSpPr/>
            <p:nvPr/>
          </p:nvCxnSpPr>
          <p:spPr>
            <a:xfrm flipH="1">
              <a:off x="2760178" y="4424294"/>
              <a:ext cx="960634" cy="75003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8" idx="2"/>
            </p:cNvCxnSpPr>
            <p:nvPr/>
          </p:nvCxnSpPr>
          <p:spPr>
            <a:xfrm flipH="1">
              <a:off x="3720812" y="4614332"/>
              <a:ext cx="7923" cy="6356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720812" y="4424294"/>
              <a:ext cx="1059643" cy="82193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2500804" y="3166532"/>
              <a:ext cx="2455862"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Network Hypervisor</a:t>
              </a:r>
              <a:endParaRPr lang="en-US" sz="2000" dirty="0"/>
            </a:p>
          </p:txBody>
        </p:sp>
        <p:sp>
          <p:nvSpPr>
            <p:cNvPr id="23" name="Parallelogram 22"/>
            <p:cNvSpPr/>
            <p:nvPr/>
          </p:nvSpPr>
          <p:spPr>
            <a:xfrm>
              <a:off x="2854817" y="3680882"/>
              <a:ext cx="1798638"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p:cNvSpPr/>
            <p:nvPr/>
          </p:nvSpPr>
          <p:spPr>
            <a:xfrm>
              <a:off x="3629517" y="373803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23117" y="389043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59717" y="389043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4" idx="5"/>
              <a:endCxn id="26" idx="1"/>
            </p:cNvCxnSpPr>
            <p:nvPr/>
          </p:nvCxnSpPr>
          <p:spPr>
            <a:xfrm>
              <a:off x="3842255" y="3835593"/>
              <a:ext cx="153962" cy="71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2"/>
              <a:endCxn id="25" idx="6"/>
            </p:cNvCxnSpPr>
            <p:nvPr/>
          </p:nvCxnSpPr>
          <p:spPr>
            <a:xfrm flipH="1">
              <a:off x="3472355" y="3947582"/>
              <a:ext cx="487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7"/>
              <a:endCxn id="24" idx="3"/>
            </p:cNvCxnSpPr>
            <p:nvPr/>
          </p:nvCxnSpPr>
          <p:spPr>
            <a:xfrm flipV="1">
              <a:off x="3435855" y="3835593"/>
              <a:ext cx="230162" cy="71578"/>
            </a:xfrm>
            <a:prstGeom prst="line">
              <a:avLst/>
            </a:prstGeom>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2066622" y="2556932"/>
              <a:ext cx="1062038"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Parallelogram 30"/>
            <p:cNvSpPr/>
            <p:nvPr/>
          </p:nvSpPr>
          <p:spPr>
            <a:xfrm>
              <a:off x="3226293" y="2556932"/>
              <a:ext cx="1062038"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Parallelogram 31"/>
            <p:cNvSpPr/>
            <p:nvPr/>
          </p:nvSpPr>
          <p:spPr>
            <a:xfrm>
              <a:off x="4374055" y="2556932"/>
              <a:ext cx="1062038"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Oval 32"/>
            <p:cNvSpPr/>
            <p:nvPr/>
          </p:nvSpPr>
          <p:spPr>
            <a:xfrm>
              <a:off x="2668125" y="261408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256327" y="276267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4" idx="7"/>
              <a:endCxn id="33" idx="3"/>
            </p:cNvCxnSpPr>
            <p:nvPr/>
          </p:nvCxnSpPr>
          <p:spPr>
            <a:xfrm flipV="1">
              <a:off x="2469065" y="2711643"/>
              <a:ext cx="235560" cy="67768"/>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508074" y="263313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13670" y="276267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80455" y="2705522"/>
              <a:ext cx="249238"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6" idx="5"/>
              <a:endCxn id="37" idx="1"/>
            </p:cNvCxnSpPr>
            <p:nvPr/>
          </p:nvCxnSpPr>
          <p:spPr>
            <a:xfrm>
              <a:off x="3720812" y="2730693"/>
              <a:ext cx="129358" cy="48718"/>
            </a:xfrm>
            <a:prstGeom prst="line">
              <a:avLst/>
            </a:prstGeom>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2216641" y="1947332"/>
              <a:ext cx="808038"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App</a:t>
              </a:r>
              <a:endParaRPr lang="en-US" sz="2000" dirty="0"/>
            </a:p>
          </p:txBody>
        </p:sp>
        <p:sp>
          <p:nvSpPr>
            <p:cNvPr id="41" name="Rounded Rectangle 40"/>
            <p:cNvSpPr/>
            <p:nvPr/>
          </p:nvSpPr>
          <p:spPr>
            <a:xfrm>
              <a:off x="3332655" y="1947332"/>
              <a:ext cx="808038"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App</a:t>
              </a:r>
              <a:endParaRPr lang="en-US" sz="2000" dirty="0"/>
            </a:p>
          </p:txBody>
        </p:sp>
        <p:sp>
          <p:nvSpPr>
            <p:cNvPr id="42" name="Rounded Rectangle 41"/>
            <p:cNvSpPr/>
            <p:nvPr/>
          </p:nvSpPr>
          <p:spPr>
            <a:xfrm>
              <a:off x="4521693" y="1947332"/>
              <a:ext cx="808038"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App</a:t>
              </a:r>
              <a:endParaRPr lang="en-US" sz="2000" dirty="0"/>
            </a:p>
          </p:txBody>
        </p:sp>
        <p:sp>
          <p:nvSpPr>
            <p:cNvPr id="43" name="TextBox 42"/>
            <p:cNvSpPr txBox="1"/>
            <p:nvPr/>
          </p:nvSpPr>
          <p:spPr>
            <a:xfrm>
              <a:off x="524968" y="990823"/>
              <a:ext cx="1710725" cy="400110"/>
            </a:xfrm>
            <a:prstGeom prst="rect">
              <a:avLst/>
            </a:prstGeom>
            <a:noFill/>
          </p:spPr>
          <p:txBody>
            <a:bodyPr wrap="none" rtlCol="0">
              <a:spAutoFit/>
            </a:bodyPr>
            <a:lstStyle/>
            <a:p>
              <a:r>
                <a:rPr lang="en-US" sz="2000" b="1" dirty="0" smtClean="0">
                  <a:latin typeface="Helvetica"/>
                  <a:cs typeface="Helvetica"/>
                </a:rPr>
                <a:t>State Layers</a:t>
              </a:r>
              <a:endParaRPr lang="en-US" sz="2000" b="1" dirty="0">
                <a:latin typeface="Helvetica"/>
                <a:cs typeface="Helvetica"/>
              </a:endParaRPr>
            </a:p>
          </p:txBody>
        </p:sp>
        <p:sp>
          <p:nvSpPr>
            <p:cNvPr id="44" name="TextBox 43"/>
            <p:cNvSpPr txBox="1"/>
            <p:nvPr/>
          </p:nvSpPr>
          <p:spPr>
            <a:xfrm>
              <a:off x="662023" y="2591638"/>
              <a:ext cx="1505540" cy="369332"/>
            </a:xfrm>
            <a:prstGeom prst="rect">
              <a:avLst/>
            </a:prstGeom>
            <a:noFill/>
          </p:spPr>
          <p:txBody>
            <a:bodyPr wrap="none" rtlCol="0">
              <a:spAutoFit/>
            </a:bodyPr>
            <a:lstStyle/>
            <a:p>
              <a:r>
                <a:rPr lang="en-US" dirty="0" smtClean="0">
                  <a:latin typeface="Helvetica"/>
                  <a:cs typeface="Helvetica"/>
                </a:rPr>
                <a:t>Logical View</a:t>
              </a:r>
              <a:endParaRPr lang="en-US" dirty="0">
                <a:latin typeface="Helvetica"/>
                <a:cs typeface="Helvetica"/>
              </a:endParaRPr>
            </a:p>
          </p:txBody>
        </p:sp>
        <p:sp>
          <p:nvSpPr>
            <p:cNvPr id="45" name="TextBox 44"/>
            <p:cNvSpPr txBox="1"/>
            <p:nvPr/>
          </p:nvSpPr>
          <p:spPr>
            <a:xfrm>
              <a:off x="662023" y="3680882"/>
              <a:ext cx="1633781" cy="369332"/>
            </a:xfrm>
            <a:prstGeom prst="rect">
              <a:avLst/>
            </a:prstGeom>
            <a:noFill/>
          </p:spPr>
          <p:txBody>
            <a:bodyPr wrap="none" rtlCol="0">
              <a:spAutoFit/>
            </a:bodyPr>
            <a:lstStyle/>
            <a:p>
              <a:r>
                <a:rPr lang="en-US" dirty="0" smtClean="0">
                  <a:latin typeface="Helvetica"/>
                  <a:cs typeface="Helvetica"/>
                </a:rPr>
                <a:t>Physical View</a:t>
              </a:r>
              <a:endParaRPr lang="en-US" dirty="0">
                <a:latin typeface="Helvetica"/>
                <a:cs typeface="Helvetica"/>
              </a:endParaRPr>
            </a:p>
          </p:txBody>
        </p:sp>
        <p:sp>
          <p:nvSpPr>
            <p:cNvPr id="46" name="TextBox 45"/>
            <p:cNvSpPr txBox="1"/>
            <p:nvPr/>
          </p:nvSpPr>
          <p:spPr>
            <a:xfrm>
              <a:off x="662023" y="4880634"/>
              <a:ext cx="1493355" cy="369332"/>
            </a:xfrm>
            <a:prstGeom prst="rect">
              <a:avLst/>
            </a:prstGeom>
            <a:noFill/>
          </p:spPr>
          <p:txBody>
            <a:bodyPr wrap="none" rtlCol="0">
              <a:spAutoFit/>
            </a:bodyPr>
            <a:lstStyle/>
            <a:p>
              <a:r>
                <a:rPr lang="en-US" dirty="0" smtClean="0">
                  <a:latin typeface="Helvetica"/>
                  <a:cs typeface="Helvetica"/>
                </a:rPr>
                <a:t>Device State</a:t>
              </a:r>
              <a:endParaRPr lang="en-US" dirty="0">
                <a:latin typeface="Helvetica"/>
                <a:cs typeface="Helvetica"/>
              </a:endParaRPr>
            </a:p>
          </p:txBody>
        </p:sp>
        <p:sp>
          <p:nvSpPr>
            <p:cNvPr id="47" name="TextBox 46"/>
            <p:cNvSpPr txBox="1"/>
            <p:nvPr/>
          </p:nvSpPr>
          <p:spPr>
            <a:xfrm>
              <a:off x="662023" y="5853968"/>
              <a:ext cx="1185315" cy="369332"/>
            </a:xfrm>
            <a:prstGeom prst="rect">
              <a:avLst/>
            </a:prstGeom>
            <a:noFill/>
          </p:spPr>
          <p:txBody>
            <a:bodyPr wrap="none" rtlCol="0">
              <a:spAutoFit/>
            </a:bodyPr>
            <a:lstStyle/>
            <a:p>
              <a:r>
                <a:rPr lang="en-US" dirty="0" smtClean="0">
                  <a:latin typeface="Helvetica"/>
                  <a:cs typeface="Helvetica"/>
                </a:rPr>
                <a:t>Hardware</a:t>
              </a:r>
              <a:endParaRPr lang="en-US" dirty="0">
                <a:latin typeface="Helvetica"/>
                <a:cs typeface="Helvetica"/>
              </a:endParaRPr>
            </a:p>
          </p:txBody>
        </p:sp>
        <p:grpSp>
          <p:nvGrpSpPr>
            <p:cNvPr id="78" name="Group 77"/>
            <p:cNvGrpSpPr/>
            <p:nvPr/>
          </p:nvGrpSpPr>
          <p:grpSpPr>
            <a:xfrm>
              <a:off x="662023" y="1490132"/>
              <a:ext cx="4596906" cy="386893"/>
              <a:chOff x="662023" y="1490132"/>
              <a:chExt cx="4596906" cy="386893"/>
            </a:xfrm>
          </p:grpSpPr>
          <p:sp>
            <p:nvSpPr>
              <p:cNvPr id="4" name="Vertical Scroll 3"/>
              <p:cNvSpPr/>
              <p:nvPr/>
            </p:nvSpPr>
            <p:spPr>
              <a:xfrm>
                <a:off x="2301549" y="1490132"/>
                <a:ext cx="661036" cy="34290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Vertical Scroll 47"/>
              <p:cNvSpPr/>
              <p:nvPr/>
            </p:nvSpPr>
            <p:spPr>
              <a:xfrm>
                <a:off x="3423300" y="1490132"/>
                <a:ext cx="661036" cy="34290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Vertical Scroll 48"/>
              <p:cNvSpPr/>
              <p:nvPr/>
            </p:nvSpPr>
            <p:spPr>
              <a:xfrm>
                <a:off x="4597893" y="1490132"/>
                <a:ext cx="661036" cy="342900"/>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662023" y="1507693"/>
                <a:ext cx="800407" cy="369332"/>
              </a:xfrm>
              <a:prstGeom prst="rect">
                <a:avLst/>
              </a:prstGeom>
              <a:noFill/>
            </p:spPr>
            <p:txBody>
              <a:bodyPr wrap="none" rtlCol="0">
                <a:spAutoFit/>
              </a:bodyPr>
              <a:lstStyle/>
              <a:p>
                <a:r>
                  <a:rPr lang="en-US" dirty="0" smtClean="0">
                    <a:latin typeface="Helvetica"/>
                    <a:cs typeface="Helvetica"/>
                  </a:rPr>
                  <a:t>Policy</a:t>
                </a:r>
                <a:endParaRPr lang="en-US" dirty="0">
                  <a:latin typeface="Helvetica"/>
                  <a:cs typeface="Helvetica"/>
                </a:endParaRPr>
              </a:p>
            </p:txBody>
          </p:sp>
        </p:grpSp>
        <p:sp>
          <p:nvSpPr>
            <p:cNvPr id="56" name="TextBox 55"/>
            <p:cNvSpPr txBox="1"/>
            <p:nvPr/>
          </p:nvSpPr>
          <p:spPr>
            <a:xfrm>
              <a:off x="2845293" y="990600"/>
              <a:ext cx="1724175" cy="400110"/>
            </a:xfrm>
            <a:prstGeom prst="rect">
              <a:avLst/>
            </a:prstGeom>
            <a:noFill/>
          </p:spPr>
          <p:txBody>
            <a:bodyPr wrap="none" rtlCol="0">
              <a:spAutoFit/>
            </a:bodyPr>
            <a:lstStyle/>
            <a:p>
              <a:r>
                <a:rPr lang="en-US" sz="2000" b="1" dirty="0" smtClean="0">
                  <a:latin typeface="Helvetica"/>
                  <a:cs typeface="Helvetica"/>
                </a:rPr>
                <a:t>Code Layers</a:t>
              </a:r>
              <a:endParaRPr lang="en-US" sz="2000" b="1" dirty="0">
                <a:latin typeface="Helvetica"/>
                <a:cs typeface="Helvetica"/>
              </a:endParaRPr>
            </a:p>
          </p:txBody>
        </p:sp>
        <p:sp>
          <p:nvSpPr>
            <p:cNvPr id="18" name="Rounded Rectangle 17"/>
            <p:cNvSpPr/>
            <p:nvPr/>
          </p:nvSpPr>
          <p:spPr>
            <a:xfrm>
              <a:off x="2500804" y="4233332"/>
              <a:ext cx="2455862"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Network OS</a:t>
              </a:r>
              <a:endParaRPr lang="en-US" sz="2000" dirty="0"/>
            </a:p>
          </p:txBody>
        </p:sp>
        <p:pic>
          <p:nvPicPr>
            <p:cNvPr id="10" name="Picture 14" descr="rou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721" y="4713150"/>
              <a:ext cx="8175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rou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516" y="5036882"/>
              <a:ext cx="8175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817" y="4745271"/>
              <a:ext cx="8175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Parallelogram 80"/>
            <p:cNvSpPr/>
            <p:nvPr/>
          </p:nvSpPr>
          <p:spPr>
            <a:xfrm>
              <a:off x="2042013" y="5910673"/>
              <a:ext cx="998366"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tIns="0" rIns="0" bIns="0" rtlCol="0" anchor="ctr"/>
            <a:lstStyle/>
            <a:p>
              <a:r>
                <a:rPr lang="en-US" dirty="0" smtClean="0"/>
                <a:t> HW</a:t>
              </a:r>
              <a:endParaRPr lang="en-US" dirty="0"/>
            </a:p>
          </p:txBody>
        </p:sp>
        <p:sp>
          <p:nvSpPr>
            <p:cNvPr id="82" name="Parallelogram 81"/>
            <p:cNvSpPr/>
            <p:nvPr/>
          </p:nvSpPr>
          <p:spPr>
            <a:xfrm>
              <a:off x="3150578" y="6202643"/>
              <a:ext cx="998366"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tIns="0" rIns="0" bIns="0" rtlCol="0" anchor="ctr"/>
            <a:lstStyle/>
            <a:p>
              <a:r>
                <a:rPr lang="en-US" dirty="0" smtClean="0"/>
                <a:t> HW</a:t>
              </a:r>
              <a:endParaRPr lang="en-US" dirty="0"/>
            </a:p>
          </p:txBody>
        </p:sp>
        <p:sp>
          <p:nvSpPr>
            <p:cNvPr id="83" name="Parallelogram 82"/>
            <p:cNvSpPr/>
            <p:nvPr/>
          </p:nvSpPr>
          <p:spPr>
            <a:xfrm>
              <a:off x="4320713" y="5923753"/>
              <a:ext cx="998366"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tIns="0" rIns="0" bIns="0" rtlCol="0" anchor="ctr"/>
            <a:lstStyle/>
            <a:p>
              <a:r>
                <a:rPr lang="en-US" dirty="0" smtClean="0"/>
                <a:t> HW</a:t>
              </a:r>
              <a:endParaRPr lang="en-US" dirty="0"/>
            </a:p>
          </p:txBody>
        </p:sp>
        <p:sp>
          <p:nvSpPr>
            <p:cNvPr id="85" name="Parallelogram 84"/>
            <p:cNvSpPr/>
            <p:nvPr/>
          </p:nvSpPr>
          <p:spPr>
            <a:xfrm>
              <a:off x="3179929" y="5169645"/>
              <a:ext cx="1117516" cy="476908"/>
            </a:xfrm>
            <a:prstGeom prst="parallelogram">
              <a:avLst>
                <a:gd name="adj" fmla="val 6500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6" name="Parallelogram 85"/>
            <p:cNvSpPr/>
            <p:nvPr/>
          </p:nvSpPr>
          <p:spPr>
            <a:xfrm>
              <a:off x="4283739" y="4903127"/>
              <a:ext cx="1117516" cy="476908"/>
            </a:xfrm>
            <a:prstGeom prst="parallelogram">
              <a:avLst>
                <a:gd name="adj" fmla="val 6500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51" name="Rectangle 50"/>
          <p:cNvSpPr/>
          <p:nvPr/>
        </p:nvSpPr>
        <p:spPr>
          <a:xfrm>
            <a:off x="335865" y="964847"/>
            <a:ext cx="2019732" cy="484755"/>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0" name="Rectangle 59"/>
          <p:cNvSpPr/>
          <p:nvPr/>
        </p:nvSpPr>
        <p:spPr>
          <a:xfrm>
            <a:off x="2656151" y="964847"/>
            <a:ext cx="2019732" cy="484755"/>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963297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60" grpId="0" animBg="1"/>
      <p:bldP spid="6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arallelogram 78"/>
          <p:cNvSpPr/>
          <p:nvPr/>
        </p:nvSpPr>
        <p:spPr>
          <a:xfrm>
            <a:off x="2055968" y="4865224"/>
            <a:ext cx="1117516" cy="476908"/>
          </a:xfrm>
          <a:prstGeom prst="parallelogram">
            <a:avLst>
              <a:gd name="adj" fmla="val 6500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80" name="Straight Connector 79"/>
          <p:cNvCxnSpPr/>
          <p:nvPr/>
        </p:nvCxnSpPr>
        <p:spPr>
          <a:xfrm flipH="1" flipV="1">
            <a:off x="2586845" y="5130451"/>
            <a:ext cx="1117983" cy="211680"/>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a:xfrm flipV="1">
            <a:off x="3704828" y="5130451"/>
            <a:ext cx="1220884" cy="211681"/>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a:off x="2622864" y="5081390"/>
            <a:ext cx="2157591" cy="49061"/>
          </a:xfrm>
          <a:prstGeom prst="line">
            <a:avLst/>
          </a:prstGeom>
        </p:spPr>
        <p:style>
          <a:lnRef idx="2">
            <a:schemeClr val="dk1"/>
          </a:lnRef>
          <a:fillRef idx="0">
            <a:schemeClr val="dk1"/>
          </a:fillRef>
          <a:effectRef idx="1">
            <a:schemeClr val="dk1"/>
          </a:effectRef>
          <a:fontRef idx="minor">
            <a:schemeClr val="tx1"/>
          </a:fontRef>
        </p:style>
      </p:cxnSp>
      <p:sp>
        <p:nvSpPr>
          <p:cNvPr id="86" name="Rounded Rectangle 85"/>
          <p:cNvSpPr/>
          <p:nvPr/>
        </p:nvSpPr>
        <p:spPr>
          <a:xfrm>
            <a:off x="2065452" y="5399751"/>
            <a:ext cx="1019176" cy="408782"/>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dirty="0" smtClean="0"/>
              <a:t>Firmware</a:t>
            </a:r>
            <a:endParaRPr lang="en-US" dirty="0"/>
          </a:p>
        </p:txBody>
      </p:sp>
      <p:sp>
        <p:nvSpPr>
          <p:cNvPr id="87" name="Rounded Rectangle 86"/>
          <p:cNvSpPr/>
          <p:nvPr/>
        </p:nvSpPr>
        <p:spPr>
          <a:xfrm>
            <a:off x="4297651" y="5435863"/>
            <a:ext cx="1049338" cy="408782"/>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dirty="0" smtClean="0"/>
              <a:t>Firmware</a:t>
            </a:r>
            <a:endParaRPr lang="en-US" dirty="0"/>
          </a:p>
        </p:txBody>
      </p:sp>
      <p:sp>
        <p:nvSpPr>
          <p:cNvPr id="88" name="Rounded Rectangle 87"/>
          <p:cNvSpPr/>
          <p:nvPr/>
        </p:nvSpPr>
        <p:spPr>
          <a:xfrm>
            <a:off x="3169433" y="5706805"/>
            <a:ext cx="1049338" cy="408782"/>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dirty="0" smtClean="0"/>
              <a:t>Firmware</a:t>
            </a:r>
            <a:endParaRPr lang="en-US" dirty="0"/>
          </a:p>
        </p:txBody>
      </p:sp>
      <p:cxnSp>
        <p:nvCxnSpPr>
          <p:cNvPr id="89" name="Straight Connector 88"/>
          <p:cNvCxnSpPr/>
          <p:nvPr/>
        </p:nvCxnSpPr>
        <p:spPr>
          <a:xfrm flipH="1">
            <a:off x="2760178" y="4424294"/>
            <a:ext cx="960634" cy="75003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3720812" y="4614332"/>
            <a:ext cx="7923" cy="6356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720812" y="4424294"/>
            <a:ext cx="1059643" cy="821930"/>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92" name="Picture 14" descr="router.png"/>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176721" y="4713150"/>
            <a:ext cx="8175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4" descr="router.png"/>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289516" y="5036882"/>
            <a:ext cx="8175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4" descr="router.png"/>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409817" y="4745271"/>
            <a:ext cx="817563"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Parallelogram 94"/>
          <p:cNvSpPr/>
          <p:nvPr/>
        </p:nvSpPr>
        <p:spPr>
          <a:xfrm>
            <a:off x="2042013" y="5910673"/>
            <a:ext cx="998366"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tIns="0" rIns="0" bIns="0" rtlCol="0" anchor="ctr"/>
          <a:lstStyle/>
          <a:p>
            <a:r>
              <a:rPr lang="en-US" dirty="0" smtClean="0"/>
              <a:t> HW</a:t>
            </a:r>
            <a:endParaRPr lang="en-US" dirty="0"/>
          </a:p>
        </p:txBody>
      </p:sp>
      <p:sp>
        <p:nvSpPr>
          <p:cNvPr id="96" name="Parallelogram 95"/>
          <p:cNvSpPr/>
          <p:nvPr/>
        </p:nvSpPr>
        <p:spPr>
          <a:xfrm>
            <a:off x="3150578" y="6202643"/>
            <a:ext cx="998366"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tIns="0" rIns="0" bIns="0" rtlCol="0" anchor="ctr"/>
          <a:lstStyle/>
          <a:p>
            <a:r>
              <a:rPr lang="en-US" dirty="0" smtClean="0"/>
              <a:t> HW</a:t>
            </a:r>
            <a:endParaRPr lang="en-US" dirty="0"/>
          </a:p>
        </p:txBody>
      </p:sp>
      <p:sp>
        <p:nvSpPr>
          <p:cNvPr id="97" name="Parallelogram 96"/>
          <p:cNvSpPr/>
          <p:nvPr/>
        </p:nvSpPr>
        <p:spPr>
          <a:xfrm>
            <a:off x="4320713" y="5923753"/>
            <a:ext cx="998366" cy="381000"/>
          </a:xfrm>
          <a:prstGeom prst="parallelogram">
            <a:avLst>
              <a:gd name="adj" fmla="val 65000"/>
            </a:avLst>
          </a:prstGeom>
        </p:spPr>
        <p:style>
          <a:lnRef idx="2">
            <a:schemeClr val="accent1"/>
          </a:lnRef>
          <a:fillRef idx="1">
            <a:schemeClr val="lt1"/>
          </a:fillRef>
          <a:effectRef idx="0">
            <a:schemeClr val="accent1"/>
          </a:effectRef>
          <a:fontRef idx="minor">
            <a:schemeClr val="dk1"/>
          </a:fontRef>
        </p:style>
        <p:txBody>
          <a:bodyPr tIns="0" rIns="0" bIns="0" rtlCol="0" anchor="ctr"/>
          <a:lstStyle/>
          <a:p>
            <a:r>
              <a:rPr lang="en-US" dirty="0" smtClean="0"/>
              <a:t> HW</a:t>
            </a:r>
            <a:endParaRPr lang="en-US" dirty="0"/>
          </a:p>
        </p:txBody>
      </p:sp>
      <p:sp>
        <p:nvSpPr>
          <p:cNvPr id="98" name="Parallelogram 97"/>
          <p:cNvSpPr/>
          <p:nvPr/>
        </p:nvSpPr>
        <p:spPr>
          <a:xfrm>
            <a:off x="3179929" y="5169645"/>
            <a:ext cx="1117516" cy="476908"/>
          </a:xfrm>
          <a:prstGeom prst="parallelogram">
            <a:avLst>
              <a:gd name="adj" fmla="val 6500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9" name="Parallelogram 98"/>
          <p:cNvSpPr/>
          <p:nvPr/>
        </p:nvSpPr>
        <p:spPr>
          <a:xfrm>
            <a:off x="4283739" y="4903127"/>
            <a:ext cx="1117516" cy="476908"/>
          </a:xfrm>
          <a:prstGeom prst="parallelogram">
            <a:avLst>
              <a:gd name="adj" fmla="val 6500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4668" y="-196163"/>
            <a:ext cx="8229600" cy="1143000"/>
          </a:xfrm>
        </p:spPr>
        <p:txBody>
          <a:bodyPr>
            <a:normAutofit/>
          </a:bodyPr>
          <a:lstStyle/>
          <a:p>
            <a:r>
              <a:rPr lang="en-US" sz="3600" b="1" dirty="0" smtClean="0"/>
              <a:t>Systematically Troubleshooting </a:t>
            </a:r>
            <a:r>
              <a:rPr lang="en-US" sz="3600" dirty="0" smtClean="0"/>
              <a:t>an SDN</a:t>
            </a:r>
            <a:endParaRPr lang="en-US" sz="3600" dirty="0"/>
          </a:p>
        </p:txBody>
      </p:sp>
      <p:grpSp>
        <p:nvGrpSpPr>
          <p:cNvPr id="57" name="Group 56"/>
          <p:cNvGrpSpPr>
            <a:grpSpLocks noChangeAspect="1"/>
          </p:cNvGrpSpPr>
          <p:nvPr/>
        </p:nvGrpSpPr>
        <p:grpSpPr>
          <a:xfrm>
            <a:off x="524968" y="990600"/>
            <a:ext cx="4911125" cy="5232700"/>
            <a:chOff x="270475" y="491068"/>
            <a:chExt cx="4911125" cy="5232700"/>
          </a:xfrm>
        </p:grpSpPr>
        <p:sp>
          <p:nvSpPr>
            <p:cNvPr id="4" name="Vertical Scroll 3"/>
            <p:cNvSpPr/>
            <p:nvPr/>
          </p:nvSpPr>
          <p:spPr>
            <a:xfrm>
              <a:off x="2047056" y="990600"/>
              <a:ext cx="661036" cy="342900"/>
            </a:xfrm>
            <a:prstGeom prst="verticalScroll">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a:stCxn id="42" idx="2"/>
            </p:cNvCxnSpPr>
            <p:nvPr/>
          </p:nvCxnSpPr>
          <p:spPr>
            <a:xfrm flipH="1">
              <a:off x="4267200" y="1752600"/>
              <a:ext cx="404019" cy="914400"/>
            </a:xfrm>
            <a:prstGeom prst="line">
              <a:avLst/>
            </a:prstGeom>
            <a:ln>
              <a:solidFill>
                <a:srgbClr val="A6A6A6"/>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41" idx="2"/>
              <a:endCxn id="22" idx="0"/>
            </p:cNvCxnSpPr>
            <p:nvPr/>
          </p:nvCxnSpPr>
          <p:spPr>
            <a:xfrm flipH="1">
              <a:off x="3474242" y="1752600"/>
              <a:ext cx="7939" cy="914400"/>
            </a:xfrm>
            <a:prstGeom prst="line">
              <a:avLst/>
            </a:prstGeom>
            <a:ln>
              <a:solidFill>
                <a:srgbClr val="A6A6A6"/>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32352" y="1752600"/>
              <a:ext cx="117780" cy="914400"/>
            </a:xfrm>
            <a:prstGeom prst="line">
              <a:avLst/>
            </a:prstGeom>
            <a:ln>
              <a:solidFill>
                <a:srgbClr val="A6A6A6"/>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22" idx="2"/>
              <a:endCxn id="18" idx="0"/>
            </p:cNvCxnSpPr>
            <p:nvPr/>
          </p:nvCxnSpPr>
          <p:spPr>
            <a:xfrm>
              <a:off x="3474242" y="3048000"/>
              <a:ext cx="0" cy="685800"/>
            </a:xfrm>
            <a:prstGeom prst="line">
              <a:avLst/>
            </a:prstGeom>
            <a:ln>
              <a:solidFill>
                <a:srgbClr val="A6A6A6"/>
              </a:solidFill>
              <a:prstDash val="dash"/>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2246311" y="3733800"/>
              <a:ext cx="2455862"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Network OS</a:t>
              </a:r>
              <a:endParaRPr lang="en-US" sz="2000" dirty="0"/>
            </a:p>
          </p:txBody>
        </p:sp>
        <p:cxnSp>
          <p:nvCxnSpPr>
            <p:cNvPr id="20" name="Straight Connector 19"/>
            <p:cNvCxnSpPr>
              <a:stCxn id="18" idx="2"/>
            </p:cNvCxnSpPr>
            <p:nvPr/>
          </p:nvCxnSpPr>
          <p:spPr>
            <a:xfrm rot="16200000" flipH="1">
              <a:off x="3305968" y="4283073"/>
              <a:ext cx="376237" cy="39689"/>
            </a:xfrm>
            <a:prstGeom prst="line">
              <a:avLst/>
            </a:prstGeom>
            <a:ln>
              <a:solidFill>
                <a:srgbClr val="A6A6A6"/>
              </a:solidFill>
              <a:prstDash val="dash"/>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2246311" y="2667000"/>
              <a:ext cx="2455862"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Network Hypervisor</a:t>
              </a:r>
              <a:endParaRPr lang="en-US" sz="2000" dirty="0"/>
            </a:p>
          </p:txBody>
        </p:sp>
        <p:sp>
          <p:nvSpPr>
            <p:cNvPr id="23" name="Parallelogram 22"/>
            <p:cNvSpPr/>
            <p:nvPr/>
          </p:nvSpPr>
          <p:spPr>
            <a:xfrm>
              <a:off x="2600324" y="3181350"/>
              <a:ext cx="1798638" cy="381000"/>
            </a:xfrm>
            <a:prstGeom prst="parallelogram">
              <a:avLst>
                <a:gd name="adj" fmla="val 65000"/>
              </a:avLst>
            </a:prstGeom>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p:cNvSpPr/>
            <p:nvPr/>
          </p:nvSpPr>
          <p:spPr>
            <a:xfrm>
              <a:off x="3375024" y="3238500"/>
              <a:ext cx="249238" cy="114300"/>
            </a:xfrm>
            <a:prstGeom prst="ellipse">
              <a:avLst/>
            </a:prstGeom>
            <a:solidFill>
              <a:srgbClr val="BFBFB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968624" y="3390900"/>
              <a:ext cx="249238" cy="114300"/>
            </a:xfrm>
            <a:prstGeom prst="ellipse">
              <a:avLst/>
            </a:prstGeom>
            <a:solidFill>
              <a:srgbClr val="BFBFB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05224" y="3390900"/>
              <a:ext cx="249238" cy="114300"/>
            </a:xfrm>
            <a:prstGeom prst="ellipse">
              <a:avLst/>
            </a:prstGeom>
            <a:solidFill>
              <a:srgbClr val="BFBFB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4" idx="5"/>
              <a:endCxn id="26" idx="1"/>
            </p:cNvCxnSpPr>
            <p:nvPr/>
          </p:nvCxnSpPr>
          <p:spPr>
            <a:xfrm>
              <a:off x="3587762" y="3336061"/>
              <a:ext cx="153962" cy="71578"/>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2"/>
              <a:endCxn id="25" idx="6"/>
            </p:cNvCxnSpPr>
            <p:nvPr/>
          </p:nvCxnSpPr>
          <p:spPr>
            <a:xfrm flipH="1">
              <a:off x="3217862" y="3448050"/>
              <a:ext cx="487362"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7"/>
              <a:endCxn id="24" idx="3"/>
            </p:cNvCxnSpPr>
            <p:nvPr/>
          </p:nvCxnSpPr>
          <p:spPr>
            <a:xfrm flipV="1">
              <a:off x="3181362" y="3336061"/>
              <a:ext cx="230162" cy="71578"/>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1812129" y="2057400"/>
              <a:ext cx="1062038" cy="381000"/>
            </a:xfrm>
            <a:prstGeom prst="parallelogram">
              <a:avLst>
                <a:gd name="adj" fmla="val 65000"/>
              </a:avLst>
            </a:prstGeom>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Parallelogram 30"/>
            <p:cNvSpPr/>
            <p:nvPr/>
          </p:nvSpPr>
          <p:spPr>
            <a:xfrm>
              <a:off x="2971800" y="2057400"/>
              <a:ext cx="1062038" cy="381000"/>
            </a:xfrm>
            <a:prstGeom prst="parallelogram">
              <a:avLst>
                <a:gd name="adj" fmla="val 65000"/>
              </a:avLst>
            </a:prstGeom>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Parallelogram 31"/>
            <p:cNvSpPr/>
            <p:nvPr/>
          </p:nvSpPr>
          <p:spPr>
            <a:xfrm>
              <a:off x="4119562" y="2057400"/>
              <a:ext cx="1062038" cy="381000"/>
            </a:xfrm>
            <a:prstGeom prst="parallelogram">
              <a:avLst>
                <a:gd name="adj" fmla="val 65000"/>
              </a:avLst>
            </a:prstGeom>
            <a:ln>
              <a:solidFill>
                <a:srgbClr val="A6A6A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Oval 32"/>
            <p:cNvSpPr/>
            <p:nvPr/>
          </p:nvSpPr>
          <p:spPr>
            <a:xfrm>
              <a:off x="2413632" y="2114550"/>
              <a:ext cx="249238" cy="114300"/>
            </a:xfrm>
            <a:prstGeom prst="ellipse">
              <a:avLst/>
            </a:prstGeom>
            <a:solidFill>
              <a:srgbClr val="BFBFB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001834" y="2263140"/>
              <a:ext cx="249238" cy="114300"/>
            </a:xfrm>
            <a:prstGeom prst="ellipse">
              <a:avLst/>
            </a:prstGeom>
            <a:solidFill>
              <a:srgbClr val="BFBFB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4" idx="7"/>
              <a:endCxn id="33" idx="3"/>
            </p:cNvCxnSpPr>
            <p:nvPr/>
          </p:nvCxnSpPr>
          <p:spPr>
            <a:xfrm flipV="1">
              <a:off x="2214572" y="2212111"/>
              <a:ext cx="235560" cy="67768"/>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253581" y="2133600"/>
              <a:ext cx="249238" cy="114300"/>
            </a:xfrm>
            <a:prstGeom prst="ellipse">
              <a:avLst/>
            </a:prstGeom>
            <a:solidFill>
              <a:srgbClr val="BFBFB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559177" y="2263140"/>
              <a:ext cx="249238" cy="114300"/>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25962" y="2205990"/>
              <a:ext cx="249238" cy="114300"/>
            </a:xfrm>
            <a:prstGeom prst="ellipse">
              <a:avLst/>
            </a:prstGeom>
            <a:solidFill>
              <a:srgbClr val="BFBFB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6" idx="5"/>
              <a:endCxn id="37" idx="1"/>
            </p:cNvCxnSpPr>
            <p:nvPr/>
          </p:nvCxnSpPr>
          <p:spPr>
            <a:xfrm>
              <a:off x="3466319" y="2231161"/>
              <a:ext cx="129358" cy="48718"/>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1962148" y="1447800"/>
              <a:ext cx="808038" cy="304800"/>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App</a:t>
              </a:r>
              <a:endParaRPr lang="en-US" sz="2000" dirty="0"/>
            </a:p>
          </p:txBody>
        </p:sp>
        <p:sp>
          <p:nvSpPr>
            <p:cNvPr id="41" name="Rounded Rectangle 40"/>
            <p:cNvSpPr/>
            <p:nvPr/>
          </p:nvSpPr>
          <p:spPr>
            <a:xfrm>
              <a:off x="3078162" y="1447800"/>
              <a:ext cx="808038" cy="304800"/>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App</a:t>
              </a:r>
              <a:endParaRPr lang="en-US" sz="2000" dirty="0"/>
            </a:p>
          </p:txBody>
        </p:sp>
        <p:sp>
          <p:nvSpPr>
            <p:cNvPr id="42" name="Rounded Rectangle 41"/>
            <p:cNvSpPr/>
            <p:nvPr/>
          </p:nvSpPr>
          <p:spPr>
            <a:xfrm>
              <a:off x="4267200" y="1447800"/>
              <a:ext cx="808038" cy="304800"/>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App</a:t>
              </a:r>
              <a:endParaRPr lang="en-US" sz="2000" dirty="0"/>
            </a:p>
          </p:txBody>
        </p:sp>
        <p:sp>
          <p:nvSpPr>
            <p:cNvPr id="43" name="TextBox 42"/>
            <p:cNvSpPr txBox="1"/>
            <p:nvPr/>
          </p:nvSpPr>
          <p:spPr>
            <a:xfrm>
              <a:off x="270475" y="491291"/>
              <a:ext cx="1710725" cy="400110"/>
            </a:xfrm>
            <a:prstGeom prst="rect">
              <a:avLst/>
            </a:prstGeom>
            <a:noFill/>
          </p:spPr>
          <p:txBody>
            <a:bodyPr wrap="none" rtlCol="0">
              <a:spAutoFit/>
            </a:bodyPr>
            <a:lstStyle/>
            <a:p>
              <a:r>
                <a:rPr lang="en-US" sz="2000" b="1" dirty="0" smtClean="0">
                  <a:latin typeface="Helvetica"/>
                  <a:cs typeface="Helvetica"/>
                </a:rPr>
                <a:t>State Layers</a:t>
              </a:r>
              <a:endParaRPr lang="en-US" sz="2000" b="1" dirty="0">
                <a:latin typeface="Helvetica"/>
                <a:cs typeface="Helvetica"/>
              </a:endParaRPr>
            </a:p>
          </p:txBody>
        </p:sp>
        <p:sp>
          <p:nvSpPr>
            <p:cNvPr id="44" name="TextBox 43"/>
            <p:cNvSpPr txBox="1"/>
            <p:nvPr/>
          </p:nvSpPr>
          <p:spPr>
            <a:xfrm>
              <a:off x="407530" y="2092106"/>
              <a:ext cx="1505540" cy="369332"/>
            </a:xfrm>
            <a:prstGeom prst="rect">
              <a:avLst/>
            </a:prstGeom>
            <a:noFill/>
          </p:spPr>
          <p:txBody>
            <a:bodyPr wrap="none" rtlCol="0">
              <a:spAutoFit/>
            </a:bodyPr>
            <a:lstStyle/>
            <a:p>
              <a:r>
                <a:rPr lang="en-US" dirty="0" smtClean="0">
                  <a:latin typeface="Helvetica"/>
                  <a:cs typeface="Helvetica"/>
                </a:rPr>
                <a:t>Logical View</a:t>
              </a:r>
              <a:endParaRPr lang="en-US" dirty="0">
                <a:latin typeface="Helvetica"/>
                <a:cs typeface="Helvetica"/>
              </a:endParaRPr>
            </a:p>
          </p:txBody>
        </p:sp>
        <p:sp>
          <p:nvSpPr>
            <p:cNvPr id="45" name="TextBox 44"/>
            <p:cNvSpPr txBox="1"/>
            <p:nvPr/>
          </p:nvSpPr>
          <p:spPr>
            <a:xfrm>
              <a:off x="407530" y="3181350"/>
              <a:ext cx="1633781" cy="369332"/>
            </a:xfrm>
            <a:prstGeom prst="rect">
              <a:avLst/>
            </a:prstGeom>
            <a:noFill/>
          </p:spPr>
          <p:txBody>
            <a:bodyPr wrap="none" rtlCol="0">
              <a:spAutoFit/>
            </a:bodyPr>
            <a:lstStyle/>
            <a:p>
              <a:r>
                <a:rPr lang="en-US" dirty="0" smtClean="0">
                  <a:latin typeface="Helvetica"/>
                  <a:cs typeface="Helvetica"/>
                </a:rPr>
                <a:t>Physical View</a:t>
              </a:r>
              <a:endParaRPr lang="en-US" dirty="0">
                <a:latin typeface="Helvetica"/>
                <a:cs typeface="Helvetica"/>
              </a:endParaRPr>
            </a:p>
          </p:txBody>
        </p:sp>
        <p:sp>
          <p:nvSpPr>
            <p:cNvPr id="46" name="TextBox 45"/>
            <p:cNvSpPr txBox="1"/>
            <p:nvPr/>
          </p:nvSpPr>
          <p:spPr>
            <a:xfrm>
              <a:off x="407530" y="4381102"/>
              <a:ext cx="1493355" cy="369332"/>
            </a:xfrm>
            <a:prstGeom prst="rect">
              <a:avLst/>
            </a:prstGeom>
            <a:noFill/>
          </p:spPr>
          <p:txBody>
            <a:bodyPr wrap="none" rtlCol="0">
              <a:spAutoFit/>
            </a:bodyPr>
            <a:lstStyle/>
            <a:p>
              <a:r>
                <a:rPr lang="en-US" dirty="0" smtClean="0">
                  <a:latin typeface="Helvetica"/>
                  <a:cs typeface="Helvetica"/>
                </a:rPr>
                <a:t>Device State</a:t>
              </a:r>
              <a:endParaRPr lang="en-US" dirty="0">
                <a:latin typeface="Helvetica"/>
                <a:cs typeface="Helvetica"/>
              </a:endParaRPr>
            </a:p>
          </p:txBody>
        </p:sp>
        <p:sp>
          <p:nvSpPr>
            <p:cNvPr id="47" name="TextBox 46"/>
            <p:cNvSpPr txBox="1"/>
            <p:nvPr/>
          </p:nvSpPr>
          <p:spPr>
            <a:xfrm>
              <a:off x="407530" y="5354436"/>
              <a:ext cx="1185315" cy="369332"/>
            </a:xfrm>
            <a:prstGeom prst="rect">
              <a:avLst/>
            </a:prstGeom>
            <a:noFill/>
          </p:spPr>
          <p:txBody>
            <a:bodyPr wrap="none" rtlCol="0">
              <a:spAutoFit/>
            </a:bodyPr>
            <a:lstStyle/>
            <a:p>
              <a:r>
                <a:rPr lang="en-US" dirty="0" smtClean="0">
                  <a:latin typeface="Helvetica"/>
                  <a:cs typeface="Helvetica"/>
                </a:rPr>
                <a:t>Hardware</a:t>
              </a:r>
              <a:endParaRPr lang="en-US" dirty="0">
                <a:latin typeface="Helvetica"/>
                <a:cs typeface="Helvetica"/>
              </a:endParaRPr>
            </a:p>
          </p:txBody>
        </p:sp>
        <p:sp>
          <p:nvSpPr>
            <p:cNvPr id="48" name="Vertical Scroll 47"/>
            <p:cNvSpPr/>
            <p:nvPr/>
          </p:nvSpPr>
          <p:spPr>
            <a:xfrm>
              <a:off x="3168807" y="990600"/>
              <a:ext cx="661036" cy="342900"/>
            </a:xfrm>
            <a:prstGeom prst="verticalScroll">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Vertical Scroll 48"/>
            <p:cNvSpPr/>
            <p:nvPr/>
          </p:nvSpPr>
          <p:spPr>
            <a:xfrm>
              <a:off x="4343400" y="990600"/>
              <a:ext cx="661036" cy="342900"/>
            </a:xfrm>
            <a:prstGeom prst="verticalScroll">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49"/>
            <p:cNvSpPr txBox="1"/>
            <p:nvPr/>
          </p:nvSpPr>
          <p:spPr>
            <a:xfrm>
              <a:off x="407530" y="1008161"/>
              <a:ext cx="800407" cy="369332"/>
            </a:xfrm>
            <a:prstGeom prst="rect">
              <a:avLst/>
            </a:prstGeom>
            <a:noFill/>
          </p:spPr>
          <p:txBody>
            <a:bodyPr wrap="none" rtlCol="0">
              <a:spAutoFit/>
            </a:bodyPr>
            <a:lstStyle/>
            <a:p>
              <a:r>
                <a:rPr lang="en-US" dirty="0" smtClean="0">
                  <a:latin typeface="Helvetica"/>
                  <a:cs typeface="Helvetica"/>
                </a:rPr>
                <a:t>Policy</a:t>
              </a:r>
              <a:endParaRPr lang="en-US" dirty="0">
                <a:latin typeface="Helvetica"/>
                <a:cs typeface="Helvetica"/>
              </a:endParaRPr>
            </a:p>
          </p:txBody>
        </p:sp>
        <p:sp>
          <p:nvSpPr>
            <p:cNvPr id="56" name="TextBox 55"/>
            <p:cNvSpPr txBox="1"/>
            <p:nvPr/>
          </p:nvSpPr>
          <p:spPr>
            <a:xfrm>
              <a:off x="2590800" y="491068"/>
              <a:ext cx="1724175" cy="400110"/>
            </a:xfrm>
            <a:prstGeom prst="rect">
              <a:avLst/>
            </a:prstGeom>
            <a:noFill/>
          </p:spPr>
          <p:txBody>
            <a:bodyPr wrap="none" rtlCol="0">
              <a:spAutoFit/>
            </a:bodyPr>
            <a:lstStyle/>
            <a:p>
              <a:r>
                <a:rPr lang="en-US" sz="2000" b="1" dirty="0" smtClean="0">
                  <a:latin typeface="Helvetica"/>
                  <a:cs typeface="Helvetica"/>
                </a:rPr>
                <a:t>Code Layers</a:t>
              </a:r>
              <a:endParaRPr lang="en-US" sz="2000" b="1" dirty="0">
                <a:latin typeface="Helvetica"/>
                <a:cs typeface="Helvetica"/>
              </a:endParaRPr>
            </a:p>
          </p:txBody>
        </p:sp>
      </p:grpSp>
      <p:grpSp>
        <p:nvGrpSpPr>
          <p:cNvPr id="85" name="Group 84"/>
          <p:cNvGrpSpPr/>
          <p:nvPr/>
        </p:nvGrpSpPr>
        <p:grpSpPr>
          <a:xfrm>
            <a:off x="2160573" y="5084080"/>
            <a:ext cx="3158744" cy="1013771"/>
            <a:chOff x="2160573" y="5084080"/>
            <a:chExt cx="3379194" cy="1013771"/>
          </a:xfrm>
        </p:grpSpPr>
        <p:cxnSp>
          <p:nvCxnSpPr>
            <p:cNvPr id="68" name="Straight Connector 67"/>
            <p:cNvCxnSpPr/>
            <p:nvPr/>
          </p:nvCxnSpPr>
          <p:spPr>
            <a:xfrm>
              <a:off x="2160573" y="6066498"/>
              <a:ext cx="3379194" cy="31353"/>
            </a:xfrm>
            <a:prstGeom prst="line">
              <a:avLst/>
            </a:prstGeom>
            <a:ln w="5715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endCxn id="99" idx="2"/>
            </p:cNvCxnSpPr>
            <p:nvPr/>
          </p:nvCxnSpPr>
          <p:spPr>
            <a:xfrm>
              <a:off x="2285499" y="5084080"/>
              <a:ext cx="3176113" cy="57501"/>
            </a:xfrm>
            <a:prstGeom prst="line">
              <a:avLst/>
            </a:prstGeom>
            <a:ln w="5715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2066622" y="1063137"/>
            <a:ext cx="6768947" cy="1138773"/>
            <a:chOff x="2066622" y="1063137"/>
            <a:chExt cx="6768947" cy="1138773"/>
          </a:xfrm>
        </p:grpSpPr>
        <p:cxnSp>
          <p:nvCxnSpPr>
            <p:cNvPr id="58" name="Straight Connector 57"/>
            <p:cNvCxnSpPr/>
            <p:nvPr/>
          </p:nvCxnSpPr>
          <p:spPr>
            <a:xfrm>
              <a:off x="2066622" y="1716298"/>
              <a:ext cx="3598071"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5558864" y="1063137"/>
              <a:ext cx="3276705" cy="1138773"/>
            </a:xfrm>
            <a:prstGeom prst="rect">
              <a:avLst/>
            </a:prstGeom>
            <a:solidFill>
              <a:srgbClr val="FF0000"/>
            </a:solidFill>
            <a:effectLst/>
          </p:spPr>
          <p:style>
            <a:lnRef idx="1">
              <a:schemeClr val="accent2"/>
            </a:lnRef>
            <a:fillRef idx="3">
              <a:schemeClr val="accent2"/>
            </a:fillRef>
            <a:effectRef idx="2">
              <a:schemeClr val="accent2"/>
            </a:effectRef>
            <a:fontRef idx="minor">
              <a:schemeClr val="lt1"/>
            </a:fontRef>
          </p:style>
          <p:txBody>
            <a:bodyPr wrap="square" rtlCol="0" anchor="ctr">
              <a:spAutoFit/>
            </a:bodyPr>
            <a:lstStyle/>
            <a:p>
              <a:r>
                <a:rPr lang="en-US" sz="2800" b="1" dirty="0" smtClean="0"/>
                <a:t>Observation: </a:t>
              </a:r>
            </a:p>
            <a:p>
              <a:r>
                <a:rPr lang="en-US" sz="2000" dirty="0" smtClean="0"/>
                <a:t>Each state layer fully specifies network behavior.</a:t>
              </a:r>
              <a:endParaRPr lang="en-US" sz="2000" dirty="0"/>
            </a:p>
          </p:txBody>
        </p:sp>
        <p:sp>
          <p:nvSpPr>
            <p:cNvPr id="71" name="Isosceles Triangle 70"/>
            <p:cNvSpPr/>
            <p:nvPr/>
          </p:nvSpPr>
          <p:spPr>
            <a:xfrm rot="16200000">
              <a:off x="5252728" y="1563905"/>
              <a:ext cx="372526" cy="298294"/>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2155378" y="2641967"/>
            <a:ext cx="6680192" cy="1508105"/>
            <a:chOff x="2155378" y="2641967"/>
            <a:chExt cx="6680192" cy="1508105"/>
          </a:xfrm>
        </p:grpSpPr>
        <p:cxnSp>
          <p:nvCxnSpPr>
            <p:cNvPr id="63" name="Straight Connector 62"/>
            <p:cNvCxnSpPr/>
            <p:nvPr/>
          </p:nvCxnSpPr>
          <p:spPr>
            <a:xfrm>
              <a:off x="2155378" y="2752804"/>
              <a:ext cx="3597673" cy="31353"/>
            </a:xfrm>
            <a:prstGeom prst="line">
              <a:avLst/>
            </a:prstGeom>
            <a:ln w="5715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270120" y="3880734"/>
              <a:ext cx="3379194" cy="31353"/>
            </a:xfrm>
            <a:prstGeom prst="line">
              <a:avLst/>
            </a:prstGeom>
            <a:ln w="57150" cmpd="sng">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5329731" y="2641967"/>
              <a:ext cx="3505839" cy="1508105"/>
              <a:chOff x="5359893" y="2641967"/>
              <a:chExt cx="3505839" cy="1508105"/>
            </a:xfrm>
          </p:grpSpPr>
          <p:sp>
            <p:nvSpPr>
              <p:cNvPr id="70" name="Rectangle 69"/>
              <p:cNvSpPr/>
              <p:nvPr/>
            </p:nvSpPr>
            <p:spPr>
              <a:xfrm>
                <a:off x="5588137" y="2641967"/>
                <a:ext cx="3277595" cy="1508105"/>
              </a:xfrm>
              <a:prstGeom prst="rect">
                <a:avLst/>
              </a:prstGeom>
              <a:solidFill>
                <a:srgbClr val="FF0000"/>
              </a:solidFill>
              <a:effectLst/>
            </p:spPr>
            <p:style>
              <a:lnRef idx="1">
                <a:schemeClr val="accent2"/>
              </a:lnRef>
              <a:fillRef idx="3">
                <a:schemeClr val="accent2"/>
              </a:fillRef>
              <a:effectRef idx="2">
                <a:schemeClr val="accent2"/>
              </a:effectRef>
              <a:fontRef idx="minor">
                <a:schemeClr val="lt1"/>
              </a:fontRef>
            </p:style>
            <p:txBody>
              <a:bodyPr wrap="square" rtlCol="0" anchor="ctr">
                <a:spAutoFit/>
              </a:bodyPr>
              <a:lstStyle/>
              <a:p>
                <a:r>
                  <a:rPr lang="en-US" sz="3200" b="1" dirty="0" smtClean="0"/>
                  <a:t>Insight:</a:t>
                </a:r>
              </a:p>
              <a:p>
                <a:r>
                  <a:rPr lang="en-US" sz="2000" dirty="0" smtClean="0"/>
                  <a:t>Bugs manifest as mistranslations between layers.</a:t>
                </a:r>
                <a:endParaRPr lang="en-US" sz="2000" dirty="0"/>
              </a:p>
            </p:txBody>
          </p:sp>
          <p:cxnSp>
            <p:nvCxnSpPr>
              <p:cNvPr id="72" name="Straight Arrow Connector 71"/>
              <p:cNvCxnSpPr/>
              <p:nvPr/>
            </p:nvCxnSpPr>
            <p:spPr>
              <a:xfrm>
                <a:off x="5359893" y="2740094"/>
                <a:ext cx="0" cy="1205269"/>
              </a:xfrm>
              <a:prstGeom prst="straightConnector1">
                <a:avLst/>
              </a:prstGeom>
              <a:ln w="57150" cmpd="sng">
                <a:solidFill>
                  <a:srgbClr val="FF0000"/>
                </a:solidFill>
                <a:prstDash val="sysDash"/>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grpSp>
      <p:sp>
        <p:nvSpPr>
          <p:cNvPr id="76" name="Rectangle 75"/>
          <p:cNvSpPr/>
          <p:nvPr/>
        </p:nvSpPr>
        <p:spPr>
          <a:xfrm>
            <a:off x="5558864" y="4566423"/>
            <a:ext cx="3276705" cy="1692771"/>
          </a:xfrm>
          <a:prstGeom prst="rect">
            <a:avLst/>
          </a:prstGeom>
          <a:solidFill>
            <a:srgbClr val="FF0000"/>
          </a:solidFill>
          <a:effectLst/>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marL="344488" indent="-344488"/>
            <a:r>
              <a:rPr lang="en-US" sz="2400" b="1" dirty="0" smtClean="0"/>
              <a:t>Systematic Approach:</a:t>
            </a:r>
          </a:p>
          <a:p>
            <a:pPr marL="344488" indent="-344488">
              <a:buAutoNum type="arabicParenBoth"/>
            </a:pPr>
            <a:r>
              <a:rPr lang="en-US" sz="2000" dirty="0" smtClean="0"/>
              <a:t>Binary search to isolate</a:t>
            </a:r>
            <a:br>
              <a:rPr lang="en-US" sz="2000" dirty="0" smtClean="0"/>
            </a:br>
            <a:r>
              <a:rPr lang="en-US" sz="2000" b="1" i="1" dirty="0" smtClean="0"/>
              <a:t>to</a:t>
            </a:r>
            <a:r>
              <a:rPr lang="en-US" sz="2000" dirty="0" smtClean="0"/>
              <a:t> a code layer.</a:t>
            </a:r>
          </a:p>
          <a:p>
            <a:pPr marL="344488" indent="-344488">
              <a:buAutoNum type="arabicParenBoth"/>
            </a:pPr>
            <a:r>
              <a:rPr lang="en-US" sz="2000" dirty="0" smtClean="0"/>
              <a:t>Leverage state to </a:t>
            </a:r>
            <a:r>
              <a:rPr lang="en-US" sz="2000" dirty="0"/>
              <a:t>i</a:t>
            </a:r>
            <a:r>
              <a:rPr lang="en-US" sz="2000" dirty="0" smtClean="0"/>
              <a:t>solate </a:t>
            </a:r>
            <a:r>
              <a:rPr lang="en-US" sz="2000" b="1" i="1" dirty="0" smtClean="0"/>
              <a:t>within</a:t>
            </a:r>
            <a:r>
              <a:rPr lang="en-US" sz="2000" b="1" dirty="0" smtClean="0"/>
              <a:t> </a:t>
            </a:r>
            <a:r>
              <a:rPr lang="en-US" sz="2000" dirty="0" smtClean="0"/>
              <a:t>the code layer.</a:t>
            </a:r>
            <a:endParaRPr lang="en-US" sz="2000" dirty="0"/>
          </a:p>
        </p:txBody>
      </p:sp>
    </p:spTree>
    <p:extLst>
      <p:ext uri="{BB962C8B-B14F-4D97-AF65-F5344CB8AC3E}">
        <p14:creationId xmlns:p14="http://schemas.microsoft.com/office/powerpoint/2010/main" val="161240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68" y="-196163"/>
            <a:ext cx="8229600" cy="1143000"/>
          </a:xfrm>
        </p:spPr>
        <p:txBody>
          <a:bodyPr>
            <a:normAutofit/>
          </a:bodyPr>
          <a:lstStyle/>
          <a:p>
            <a:r>
              <a:rPr lang="en-US" sz="3600" b="1" dirty="0"/>
              <a:t>Phase 1: Localizing to a code layer</a:t>
            </a:r>
            <a:endParaRPr lang="en-US" sz="3600" dirty="0"/>
          </a:p>
        </p:txBody>
      </p:sp>
      <p:sp>
        <p:nvSpPr>
          <p:cNvPr id="43" name="TextBox 42"/>
          <p:cNvSpPr txBox="1"/>
          <p:nvPr/>
        </p:nvSpPr>
        <p:spPr>
          <a:xfrm>
            <a:off x="254584" y="990823"/>
            <a:ext cx="2207956" cy="400110"/>
          </a:xfrm>
          <a:prstGeom prst="rect">
            <a:avLst/>
          </a:prstGeom>
          <a:noFill/>
        </p:spPr>
        <p:txBody>
          <a:bodyPr wrap="none" rtlCol="0">
            <a:spAutoFit/>
          </a:bodyPr>
          <a:lstStyle/>
          <a:p>
            <a:r>
              <a:rPr lang="en-US" sz="2000" b="1" dirty="0" smtClean="0">
                <a:latin typeface="Helvetica"/>
                <a:cs typeface="Helvetica"/>
              </a:rPr>
              <a:t>[Operator Intent]</a:t>
            </a:r>
            <a:endParaRPr lang="en-US" sz="2000" b="1" dirty="0">
              <a:latin typeface="Helvetica"/>
              <a:cs typeface="Helvetica"/>
            </a:endParaRPr>
          </a:p>
        </p:txBody>
      </p:sp>
      <p:sp>
        <p:nvSpPr>
          <p:cNvPr id="44" name="TextBox 43"/>
          <p:cNvSpPr txBox="1"/>
          <p:nvPr/>
        </p:nvSpPr>
        <p:spPr>
          <a:xfrm>
            <a:off x="662023" y="2591638"/>
            <a:ext cx="1505540" cy="369332"/>
          </a:xfrm>
          <a:prstGeom prst="rect">
            <a:avLst/>
          </a:prstGeom>
          <a:noFill/>
        </p:spPr>
        <p:txBody>
          <a:bodyPr wrap="none" rtlCol="0">
            <a:spAutoFit/>
          </a:bodyPr>
          <a:lstStyle/>
          <a:p>
            <a:r>
              <a:rPr lang="en-US" dirty="0" smtClean="0">
                <a:latin typeface="Helvetica"/>
                <a:cs typeface="Helvetica"/>
              </a:rPr>
              <a:t>Logical View</a:t>
            </a:r>
            <a:endParaRPr lang="en-US" dirty="0">
              <a:latin typeface="Helvetica"/>
              <a:cs typeface="Helvetica"/>
            </a:endParaRPr>
          </a:p>
        </p:txBody>
      </p:sp>
      <p:sp>
        <p:nvSpPr>
          <p:cNvPr id="45" name="TextBox 44"/>
          <p:cNvSpPr txBox="1"/>
          <p:nvPr/>
        </p:nvSpPr>
        <p:spPr>
          <a:xfrm>
            <a:off x="662023" y="3680882"/>
            <a:ext cx="1633781" cy="369332"/>
          </a:xfrm>
          <a:prstGeom prst="rect">
            <a:avLst/>
          </a:prstGeom>
          <a:noFill/>
        </p:spPr>
        <p:txBody>
          <a:bodyPr wrap="none" rtlCol="0">
            <a:spAutoFit/>
          </a:bodyPr>
          <a:lstStyle/>
          <a:p>
            <a:r>
              <a:rPr lang="en-US" dirty="0" smtClean="0">
                <a:latin typeface="Helvetica"/>
                <a:cs typeface="Helvetica"/>
              </a:rPr>
              <a:t>Physical View</a:t>
            </a:r>
            <a:endParaRPr lang="en-US" dirty="0">
              <a:latin typeface="Helvetica"/>
              <a:cs typeface="Helvetica"/>
            </a:endParaRPr>
          </a:p>
        </p:txBody>
      </p:sp>
      <p:sp>
        <p:nvSpPr>
          <p:cNvPr id="46" name="TextBox 45"/>
          <p:cNvSpPr txBox="1"/>
          <p:nvPr/>
        </p:nvSpPr>
        <p:spPr>
          <a:xfrm>
            <a:off x="662023" y="4880634"/>
            <a:ext cx="1493355" cy="369332"/>
          </a:xfrm>
          <a:prstGeom prst="rect">
            <a:avLst/>
          </a:prstGeom>
          <a:noFill/>
        </p:spPr>
        <p:txBody>
          <a:bodyPr wrap="none" rtlCol="0">
            <a:spAutoFit/>
          </a:bodyPr>
          <a:lstStyle/>
          <a:p>
            <a:r>
              <a:rPr lang="en-US" dirty="0" smtClean="0">
                <a:latin typeface="Helvetica"/>
                <a:cs typeface="Helvetica"/>
              </a:rPr>
              <a:t>Device State</a:t>
            </a:r>
            <a:endParaRPr lang="en-US" dirty="0">
              <a:latin typeface="Helvetica"/>
              <a:cs typeface="Helvetica"/>
            </a:endParaRPr>
          </a:p>
        </p:txBody>
      </p:sp>
      <p:sp>
        <p:nvSpPr>
          <p:cNvPr id="47" name="TextBox 46"/>
          <p:cNvSpPr txBox="1"/>
          <p:nvPr/>
        </p:nvSpPr>
        <p:spPr>
          <a:xfrm>
            <a:off x="662023" y="5853968"/>
            <a:ext cx="1185315" cy="369332"/>
          </a:xfrm>
          <a:prstGeom prst="rect">
            <a:avLst/>
          </a:prstGeom>
          <a:noFill/>
        </p:spPr>
        <p:txBody>
          <a:bodyPr wrap="none" rtlCol="0">
            <a:spAutoFit/>
          </a:bodyPr>
          <a:lstStyle/>
          <a:p>
            <a:r>
              <a:rPr lang="en-US" dirty="0" smtClean="0">
                <a:latin typeface="Helvetica"/>
                <a:cs typeface="Helvetica"/>
              </a:rPr>
              <a:t>Hardware</a:t>
            </a:r>
            <a:endParaRPr lang="en-US" dirty="0">
              <a:latin typeface="Helvetica"/>
              <a:cs typeface="Helvetica"/>
            </a:endParaRPr>
          </a:p>
        </p:txBody>
      </p:sp>
      <p:sp>
        <p:nvSpPr>
          <p:cNvPr id="50" name="TextBox 49"/>
          <p:cNvSpPr txBox="1"/>
          <p:nvPr/>
        </p:nvSpPr>
        <p:spPr>
          <a:xfrm>
            <a:off x="662023" y="1507693"/>
            <a:ext cx="800407" cy="369332"/>
          </a:xfrm>
          <a:prstGeom prst="rect">
            <a:avLst/>
          </a:prstGeom>
          <a:noFill/>
        </p:spPr>
        <p:txBody>
          <a:bodyPr wrap="none" rtlCol="0">
            <a:spAutoFit/>
          </a:bodyPr>
          <a:lstStyle/>
          <a:p>
            <a:r>
              <a:rPr lang="en-US" dirty="0" smtClean="0">
                <a:latin typeface="Helvetica"/>
                <a:cs typeface="Helvetica"/>
              </a:rPr>
              <a:t>Policy</a:t>
            </a:r>
            <a:endParaRPr lang="en-US" dirty="0">
              <a:latin typeface="Helvetica"/>
              <a:cs typeface="Helvetica"/>
            </a:endParaRPr>
          </a:p>
        </p:txBody>
      </p:sp>
      <p:grpSp>
        <p:nvGrpSpPr>
          <p:cNvPr id="21" name="Group 20"/>
          <p:cNvGrpSpPr/>
          <p:nvPr/>
        </p:nvGrpSpPr>
        <p:grpSpPr>
          <a:xfrm>
            <a:off x="2333377" y="1716298"/>
            <a:ext cx="6142105" cy="4381553"/>
            <a:chOff x="2333378" y="1716298"/>
            <a:chExt cx="3379194" cy="4381553"/>
          </a:xfrm>
        </p:grpSpPr>
        <p:cxnSp>
          <p:nvCxnSpPr>
            <p:cNvPr id="68" name="Straight Connector 67"/>
            <p:cNvCxnSpPr/>
            <p:nvPr/>
          </p:nvCxnSpPr>
          <p:spPr>
            <a:xfrm>
              <a:off x="2333378" y="6066498"/>
              <a:ext cx="3379194" cy="31353"/>
            </a:xfrm>
            <a:prstGeom prst="line">
              <a:avLst/>
            </a:prstGeom>
            <a:ln w="28575"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2333378" y="5084080"/>
              <a:ext cx="3379194" cy="31353"/>
            </a:xfrm>
            <a:prstGeom prst="line">
              <a:avLst/>
            </a:prstGeom>
            <a:ln w="28575"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367805" y="1716298"/>
              <a:ext cx="3344767" cy="0"/>
            </a:xfrm>
            <a:prstGeom prst="line">
              <a:avLst/>
            </a:prstGeom>
            <a:ln w="28575"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367805" y="2745985"/>
              <a:ext cx="3344767" cy="31353"/>
            </a:xfrm>
            <a:prstGeom prst="line">
              <a:avLst/>
            </a:prstGeom>
            <a:ln w="28575"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333378" y="3873915"/>
              <a:ext cx="3379194" cy="31353"/>
            </a:xfrm>
            <a:prstGeom prst="line">
              <a:avLst/>
            </a:prstGeom>
            <a:ln w="28575"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73" name="Straight Arrow Connector 72"/>
          <p:cNvCxnSpPr/>
          <p:nvPr/>
        </p:nvCxnSpPr>
        <p:spPr>
          <a:xfrm>
            <a:off x="2933031" y="1716298"/>
            <a:ext cx="0" cy="5196418"/>
          </a:xfrm>
          <a:prstGeom prst="straightConnector1">
            <a:avLst/>
          </a:prstGeom>
          <a:ln w="57150" cmpd="sng">
            <a:solidFill>
              <a:srgbClr val="FF0000"/>
            </a:solidFill>
            <a:prstDash val="soli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2" name="Group 101"/>
          <p:cNvGrpSpPr/>
          <p:nvPr/>
        </p:nvGrpSpPr>
        <p:grpSpPr>
          <a:xfrm>
            <a:off x="2427147" y="3605618"/>
            <a:ext cx="1023765" cy="847141"/>
            <a:chOff x="477850" y="163576"/>
            <a:chExt cx="1023765" cy="847141"/>
          </a:xfrm>
        </p:grpSpPr>
        <p:sp>
          <p:nvSpPr>
            <p:cNvPr id="103" name="Oval 102"/>
            <p:cNvSpPr>
              <a:spLocks noChangeAspect="1"/>
            </p:cNvSpPr>
            <p:nvPr/>
          </p:nvSpPr>
          <p:spPr>
            <a:xfrm>
              <a:off x="658818" y="242644"/>
              <a:ext cx="658478" cy="657640"/>
            </a:xfrm>
            <a:prstGeom prst="ellipse">
              <a:avLst/>
            </a:prstGeom>
            <a:solidFill>
              <a:srgbClr val="FFFFFF"/>
            </a:solidFill>
            <a:ln w="254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400" dirty="0">
                <a:solidFill>
                  <a:srgbClr val="FF0000"/>
                </a:solidFill>
              </a:endParaRPr>
            </a:p>
          </p:txBody>
        </p:sp>
        <p:sp>
          <p:nvSpPr>
            <p:cNvPr id="104" name="Rectangle 103"/>
            <p:cNvSpPr/>
            <p:nvPr/>
          </p:nvSpPr>
          <p:spPr>
            <a:xfrm>
              <a:off x="477850" y="163576"/>
              <a:ext cx="1023765" cy="646331"/>
            </a:xfrm>
            <a:prstGeom prst="rect">
              <a:avLst/>
            </a:prstGeom>
          </p:spPr>
          <p:txBody>
            <a:bodyPr wrap="square">
              <a:spAutoFit/>
            </a:bodyPr>
            <a:lstStyle/>
            <a:p>
              <a:pPr algn="ctr"/>
              <a:r>
                <a:rPr lang="en-US" sz="3600" dirty="0" smtClean="0">
                  <a:latin typeface="Helvetica"/>
                  <a:cs typeface="Helvetica"/>
                </a:rPr>
                <a:t>?</a:t>
              </a:r>
              <a:endParaRPr lang="en-US" sz="3600" dirty="0"/>
            </a:p>
          </p:txBody>
        </p:sp>
        <p:sp>
          <p:nvSpPr>
            <p:cNvPr id="105" name="TextBox 104"/>
            <p:cNvSpPr txBox="1"/>
            <p:nvPr/>
          </p:nvSpPr>
          <p:spPr>
            <a:xfrm>
              <a:off x="551053" y="364386"/>
              <a:ext cx="895838" cy="646331"/>
            </a:xfrm>
            <a:prstGeom prst="rect">
              <a:avLst/>
            </a:prstGeom>
            <a:noFill/>
          </p:spPr>
          <p:txBody>
            <a:bodyPr wrap="square" rtlCol="0">
              <a:spAutoFit/>
            </a:bodyPr>
            <a:lstStyle/>
            <a:p>
              <a:pPr algn="ctr"/>
              <a:r>
                <a:rPr lang="en-US" sz="3600" dirty="0" smtClean="0">
                  <a:solidFill>
                    <a:srgbClr val="000000"/>
                  </a:solidFill>
                  <a:latin typeface="Helvetica"/>
                  <a:cs typeface="Helvetica"/>
                </a:rPr>
                <a:t>~</a:t>
              </a:r>
            </a:p>
          </p:txBody>
        </p:sp>
      </p:grpSp>
      <p:sp>
        <p:nvSpPr>
          <p:cNvPr id="106" name="TextBox 105"/>
          <p:cNvSpPr txBox="1"/>
          <p:nvPr/>
        </p:nvSpPr>
        <p:spPr>
          <a:xfrm>
            <a:off x="1094568" y="2089084"/>
            <a:ext cx="710802" cy="369332"/>
          </a:xfrm>
          <a:prstGeom prst="rect">
            <a:avLst/>
          </a:prstGeom>
          <a:noFill/>
        </p:spPr>
        <p:txBody>
          <a:bodyPr wrap="none" rtlCol="0">
            <a:spAutoFit/>
          </a:bodyPr>
          <a:lstStyle/>
          <a:p>
            <a:r>
              <a:rPr lang="en-US" dirty="0" smtClean="0">
                <a:latin typeface="Helvetica"/>
                <a:cs typeface="Helvetica"/>
              </a:rPr>
              <a:t>Apps</a:t>
            </a:r>
            <a:endParaRPr lang="en-US" dirty="0">
              <a:latin typeface="Helvetica"/>
              <a:cs typeface="Helvetica"/>
            </a:endParaRPr>
          </a:p>
        </p:txBody>
      </p:sp>
      <p:sp>
        <p:nvSpPr>
          <p:cNvPr id="107" name="TextBox 106"/>
          <p:cNvSpPr txBox="1"/>
          <p:nvPr/>
        </p:nvSpPr>
        <p:spPr>
          <a:xfrm>
            <a:off x="1136536" y="3124760"/>
            <a:ext cx="1326004" cy="369332"/>
          </a:xfrm>
          <a:prstGeom prst="rect">
            <a:avLst/>
          </a:prstGeom>
          <a:noFill/>
        </p:spPr>
        <p:txBody>
          <a:bodyPr wrap="none" rtlCol="0">
            <a:spAutoFit/>
          </a:bodyPr>
          <a:lstStyle/>
          <a:p>
            <a:r>
              <a:rPr lang="en-US" dirty="0" err="1" smtClean="0">
                <a:latin typeface="Helvetica"/>
                <a:cs typeface="Helvetica"/>
              </a:rPr>
              <a:t>NetHyperV</a:t>
            </a:r>
            <a:endParaRPr lang="en-US" dirty="0">
              <a:latin typeface="Helvetica"/>
              <a:cs typeface="Helvetica"/>
            </a:endParaRPr>
          </a:p>
        </p:txBody>
      </p:sp>
      <p:sp>
        <p:nvSpPr>
          <p:cNvPr id="108" name="TextBox 107"/>
          <p:cNvSpPr txBox="1"/>
          <p:nvPr/>
        </p:nvSpPr>
        <p:spPr>
          <a:xfrm>
            <a:off x="1136536" y="4311773"/>
            <a:ext cx="877389" cy="369332"/>
          </a:xfrm>
          <a:prstGeom prst="rect">
            <a:avLst/>
          </a:prstGeom>
          <a:noFill/>
        </p:spPr>
        <p:txBody>
          <a:bodyPr wrap="none" rtlCol="0">
            <a:spAutoFit/>
          </a:bodyPr>
          <a:lstStyle/>
          <a:p>
            <a:r>
              <a:rPr lang="en-US" dirty="0" smtClean="0">
                <a:latin typeface="Helvetica"/>
                <a:cs typeface="Helvetica"/>
              </a:rPr>
              <a:t>NetOS</a:t>
            </a:r>
            <a:endParaRPr lang="en-US" dirty="0">
              <a:latin typeface="Helvetica"/>
              <a:cs typeface="Helvetica"/>
            </a:endParaRPr>
          </a:p>
        </p:txBody>
      </p:sp>
      <p:sp>
        <p:nvSpPr>
          <p:cNvPr id="109" name="TextBox 108"/>
          <p:cNvSpPr txBox="1"/>
          <p:nvPr/>
        </p:nvSpPr>
        <p:spPr>
          <a:xfrm>
            <a:off x="1136536" y="5357405"/>
            <a:ext cx="1146468" cy="369332"/>
          </a:xfrm>
          <a:prstGeom prst="rect">
            <a:avLst/>
          </a:prstGeom>
          <a:noFill/>
        </p:spPr>
        <p:txBody>
          <a:bodyPr wrap="none" rtlCol="0">
            <a:spAutoFit/>
          </a:bodyPr>
          <a:lstStyle/>
          <a:p>
            <a:r>
              <a:rPr lang="en-US" dirty="0" smtClean="0">
                <a:latin typeface="Helvetica"/>
                <a:cs typeface="Helvetica"/>
              </a:rPr>
              <a:t>Firmware</a:t>
            </a:r>
            <a:endParaRPr lang="en-US" dirty="0">
              <a:latin typeface="Helvetica"/>
              <a:cs typeface="Helvetica"/>
            </a:endParaRPr>
          </a:p>
        </p:txBody>
      </p:sp>
      <p:sp>
        <p:nvSpPr>
          <p:cNvPr id="113" name="TextBox 112"/>
          <p:cNvSpPr txBox="1"/>
          <p:nvPr/>
        </p:nvSpPr>
        <p:spPr>
          <a:xfrm>
            <a:off x="242861" y="6311536"/>
            <a:ext cx="2308144" cy="400110"/>
          </a:xfrm>
          <a:prstGeom prst="rect">
            <a:avLst/>
          </a:prstGeom>
          <a:noFill/>
        </p:spPr>
        <p:txBody>
          <a:bodyPr wrap="none" rtlCol="0">
            <a:spAutoFit/>
          </a:bodyPr>
          <a:lstStyle/>
          <a:p>
            <a:r>
              <a:rPr lang="en-US" sz="2000" b="1" dirty="0" smtClean="0">
                <a:latin typeface="Helvetica"/>
                <a:cs typeface="Helvetica"/>
              </a:rPr>
              <a:t>[Actual Behavior]</a:t>
            </a:r>
            <a:endParaRPr lang="en-US" sz="2000" b="1" dirty="0">
              <a:latin typeface="Helvetica"/>
              <a:cs typeface="Helvetica"/>
            </a:endParaRPr>
          </a:p>
        </p:txBody>
      </p:sp>
      <p:sp>
        <p:nvSpPr>
          <p:cNvPr id="114" name="Title 1"/>
          <p:cNvSpPr txBox="1">
            <a:spLocks/>
          </p:cNvSpPr>
          <p:nvPr/>
        </p:nvSpPr>
        <p:spPr>
          <a:xfrm>
            <a:off x="3816359" y="5496617"/>
            <a:ext cx="2886326" cy="1379263"/>
          </a:xfrm>
          <a:prstGeom prst="rect">
            <a:avLst/>
          </a:prstGeom>
          <a:solidFill>
            <a:srgbClr val="FF000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rPr>
              <a:t>Cause: </a:t>
            </a:r>
            <a:r>
              <a:rPr lang="en-US" sz="3600" b="1" dirty="0" smtClean="0">
                <a:solidFill>
                  <a:schemeClr val="bg1"/>
                </a:solidFill>
              </a:rPr>
              <a:t>Firmware Bug</a:t>
            </a:r>
            <a:endParaRPr lang="en-US" sz="3600" dirty="0">
              <a:solidFill>
                <a:schemeClr val="bg1"/>
              </a:solidFill>
            </a:endParaRPr>
          </a:p>
        </p:txBody>
      </p:sp>
      <p:grpSp>
        <p:nvGrpSpPr>
          <p:cNvPr id="51" name="Group 50"/>
          <p:cNvGrpSpPr/>
          <p:nvPr/>
        </p:nvGrpSpPr>
        <p:grpSpPr>
          <a:xfrm>
            <a:off x="3233185" y="1390933"/>
            <a:ext cx="713091" cy="3056991"/>
            <a:chOff x="3425965" y="1390933"/>
            <a:chExt cx="713091" cy="3056991"/>
          </a:xfrm>
        </p:grpSpPr>
        <p:sp>
          <p:nvSpPr>
            <p:cNvPr id="117" name="TextBox 116"/>
            <p:cNvSpPr txBox="1"/>
            <p:nvPr/>
          </p:nvSpPr>
          <p:spPr>
            <a:xfrm>
              <a:off x="3499707" y="3415053"/>
              <a:ext cx="612463" cy="369332"/>
            </a:xfrm>
            <a:prstGeom prst="rect">
              <a:avLst/>
            </a:prstGeom>
            <a:noFill/>
          </p:spPr>
          <p:txBody>
            <a:bodyPr wrap="square" rtlCol="0">
              <a:spAutoFit/>
            </a:bodyPr>
            <a:lstStyle/>
            <a:p>
              <a:r>
                <a:rPr lang="en-US" dirty="0" smtClean="0">
                  <a:solidFill>
                    <a:srgbClr val="7F7F7F"/>
                  </a:solidFill>
                  <a:latin typeface="Helvetica"/>
                  <a:cs typeface="Helvetica"/>
                </a:rPr>
                <a:t>Yes</a:t>
              </a:r>
              <a:endParaRPr lang="en-US" dirty="0">
                <a:solidFill>
                  <a:srgbClr val="7F7F7F"/>
                </a:solidFill>
                <a:latin typeface="Helvetica"/>
                <a:cs typeface="Helvetica"/>
              </a:endParaRPr>
            </a:p>
          </p:txBody>
        </p:sp>
        <p:sp>
          <p:nvSpPr>
            <p:cNvPr id="118" name="TextBox 117"/>
            <p:cNvSpPr txBox="1"/>
            <p:nvPr/>
          </p:nvSpPr>
          <p:spPr>
            <a:xfrm>
              <a:off x="3549273" y="4078592"/>
              <a:ext cx="589783" cy="369332"/>
            </a:xfrm>
            <a:prstGeom prst="rect">
              <a:avLst/>
            </a:prstGeom>
            <a:noFill/>
          </p:spPr>
          <p:txBody>
            <a:bodyPr wrap="square" rtlCol="0">
              <a:spAutoFit/>
            </a:bodyPr>
            <a:lstStyle/>
            <a:p>
              <a:r>
                <a:rPr lang="en-US" dirty="0" smtClean="0">
                  <a:solidFill>
                    <a:srgbClr val="FF0000"/>
                  </a:solidFill>
                  <a:latin typeface="Helvetica"/>
                  <a:cs typeface="Helvetica"/>
                </a:rPr>
                <a:t>No</a:t>
              </a:r>
              <a:endParaRPr lang="en-US" dirty="0">
                <a:solidFill>
                  <a:srgbClr val="FF0000"/>
                </a:solidFill>
                <a:latin typeface="Helvetica"/>
                <a:cs typeface="Helvetica"/>
              </a:endParaRPr>
            </a:p>
          </p:txBody>
        </p:sp>
        <p:cxnSp>
          <p:nvCxnSpPr>
            <p:cNvPr id="121" name="Straight Arrow Connector 120"/>
            <p:cNvCxnSpPr/>
            <p:nvPr/>
          </p:nvCxnSpPr>
          <p:spPr>
            <a:xfrm flipV="1">
              <a:off x="3510583" y="4103895"/>
              <a:ext cx="613132" cy="12032"/>
            </a:xfrm>
            <a:prstGeom prst="straightConnector1">
              <a:avLst/>
            </a:prstGeom>
            <a:ln w="25400" cap="flat" cmpd="sng" algn="ctr">
              <a:solidFill>
                <a:srgbClr val="FF0000"/>
              </a:solidFill>
              <a:prstDash val="dot"/>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22" name="Freeform 121"/>
            <p:cNvSpPr/>
            <p:nvPr/>
          </p:nvSpPr>
          <p:spPr>
            <a:xfrm>
              <a:off x="3425965" y="1390933"/>
              <a:ext cx="568170" cy="2514335"/>
            </a:xfrm>
            <a:custGeom>
              <a:avLst/>
              <a:gdLst>
                <a:gd name="connsiteX0" fmla="*/ 0 w 1593064"/>
                <a:gd name="connsiteY0" fmla="*/ 917185 h 917185"/>
                <a:gd name="connsiteX1" fmla="*/ 167105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219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757252"/>
                <a:gd name="connsiteY0" fmla="*/ 917185 h 917185"/>
                <a:gd name="connsiteX1" fmla="*/ 181594 w 757252"/>
                <a:gd name="connsiteY1" fmla="*/ 738947 h 917185"/>
                <a:gd name="connsiteX2" fmla="*/ 181708 w 757252"/>
                <a:gd name="connsiteY2" fmla="*/ 237651 h 917185"/>
                <a:gd name="connsiteX3" fmla="*/ 367630 w 757252"/>
                <a:gd name="connsiteY3" fmla="*/ 37133 h 917185"/>
                <a:gd name="connsiteX4" fmla="*/ 757252 w 757252"/>
                <a:gd name="connsiteY4" fmla="*/ 14853 h 91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52" h="917185">
                  <a:moveTo>
                    <a:pt x="0" y="917185"/>
                  </a:moveTo>
                  <a:cubicBezTo>
                    <a:pt x="69627" y="884694"/>
                    <a:pt x="188099" y="912744"/>
                    <a:pt x="181594" y="738947"/>
                  </a:cubicBezTo>
                  <a:cubicBezTo>
                    <a:pt x="174006" y="250922"/>
                    <a:pt x="200046" y="519720"/>
                    <a:pt x="181708" y="237651"/>
                  </a:cubicBezTo>
                  <a:cubicBezTo>
                    <a:pt x="209624" y="82582"/>
                    <a:pt x="271706" y="74266"/>
                    <a:pt x="367630" y="37133"/>
                  </a:cubicBezTo>
                  <a:cubicBezTo>
                    <a:pt x="463554" y="0"/>
                    <a:pt x="597992" y="14142"/>
                    <a:pt x="757252" y="14853"/>
                  </a:cubicBezTo>
                </a:path>
              </a:pathLst>
            </a:custGeom>
            <a:ln w="25400" cap="flat" cmpd="sng" algn="ctr">
              <a:solidFill>
                <a:schemeClr val="bg1">
                  <a:lumMod val="65000"/>
                </a:schemeClr>
              </a:solidFill>
              <a:prstDash val="sysDash"/>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rgbClr val="3366FF"/>
                  </a:solidFill>
                </a:ln>
                <a:solidFill>
                  <a:srgbClr val="000000"/>
                </a:solidFill>
              </a:endParaRPr>
            </a:p>
          </p:txBody>
        </p:sp>
      </p:grpSp>
      <p:grpSp>
        <p:nvGrpSpPr>
          <p:cNvPr id="3" name="Group 2"/>
          <p:cNvGrpSpPr/>
          <p:nvPr/>
        </p:nvGrpSpPr>
        <p:grpSpPr>
          <a:xfrm>
            <a:off x="4717363" y="1737310"/>
            <a:ext cx="1544326" cy="3989426"/>
            <a:chOff x="4717363" y="1737310"/>
            <a:chExt cx="1544326" cy="3989426"/>
          </a:xfrm>
        </p:grpSpPr>
        <p:cxnSp>
          <p:nvCxnSpPr>
            <p:cNvPr id="75" name="Straight Arrow Connector 74"/>
            <p:cNvCxnSpPr/>
            <p:nvPr/>
          </p:nvCxnSpPr>
          <p:spPr>
            <a:xfrm flipH="1">
              <a:off x="5247164" y="1737310"/>
              <a:ext cx="4762" cy="3384306"/>
            </a:xfrm>
            <a:prstGeom prst="straightConnector1">
              <a:avLst/>
            </a:prstGeom>
            <a:ln w="57150" cmpd="sng">
              <a:solidFill>
                <a:srgbClr val="FF0000"/>
              </a:solidFill>
              <a:prstDash val="soli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54" name="Group 153"/>
            <p:cNvGrpSpPr/>
            <p:nvPr/>
          </p:nvGrpSpPr>
          <p:grpSpPr>
            <a:xfrm>
              <a:off x="4717363" y="2883995"/>
              <a:ext cx="1023765" cy="847141"/>
              <a:chOff x="477850" y="163576"/>
              <a:chExt cx="1023765" cy="847141"/>
            </a:xfrm>
          </p:grpSpPr>
          <p:sp>
            <p:nvSpPr>
              <p:cNvPr id="155" name="Oval 154"/>
              <p:cNvSpPr>
                <a:spLocks noChangeAspect="1"/>
              </p:cNvSpPr>
              <p:nvPr/>
            </p:nvSpPr>
            <p:spPr>
              <a:xfrm>
                <a:off x="658818" y="242644"/>
                <a:ext cx="658478" cy="657640"/>
              </a:xfrm>
              <a:prstGeom prst="ellipse">
                <a:avLst/>
              </a:prstGeom>
              <a:solidFill>
                <a:srgbClr val="FFFFFF"/>
              </a:solidFill>
              <a:ln w="254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400" dirty="0">
                  <a:solidFill>
                    <a:srgbClr val="FF0000"/>
                  </a:solidFill>
                </a:endParaRPr>
              </a:p>
            </p:txBody>
          </p:sp>
          <p:sp>
            <p:nvSpPr>
              <p:cNvPr id="156" name="Rectangle 155"/>
              <p:cNvSpPr/>
              <p:nvPr/>
            </p:nvSpPr>
            <p:spPr>
              <a:xfrm>
                <a:off x="477850" y="163576"/>
                <a:ext cx="1023765" cy="646331"/>
              </a:xfrm>
              <a:prstGeom prst="rect">
                <a:avLst/>
              </a:prstGeom>
            </p:spPr>
            <p:txBody>
              <a:bodyPr wrap="square">
                <a:spAutoFit/>
              </a:bodyPr>
              <a:lstStyle/>
              <a:p>
                <a:pPr algn="ctr"/>
                <a:r>
                  <a:rPr lang="en-US" sz="3600" dirty="0" smtClean="0">
                    <a:latin typeface="Helvetica"/>
                    <a:cs typeface="Helvetica"/>
                  </a:rPr>
                  <a:t>?</a:t>
                </a:r>
                <a:endParaRPr lang="en-US" sz="3600" dirty="0"/>
              </a:p>
            </p:txBody>
          </p:sp>
          <p:sp>
            <p:nvSpPr>
              <p:cNvPr id="157" name="TextBox 156"/>
              <p:cNvSpPr txBox="1"/>
              <p:nvPr/>
            </p:nvSpPr>
            <p:spPr>
              <a:xfrm>
                <a:off x="551053" y="364386"/>
                <a:ext cx="895838" cy="646331"/>
              </a:xfrm>
              <a:prstGeom prst="rect">
                <a:avLst/>
              </a:prstGeom>
              <a:noFill/>
            </p:spPr>
            <p:txBody>
              <a:bodyPr wrap="square" rtlCol="0">
                <a:spAutoFit/>
              </a:bodyPr>
              <a:lstStyle/>
              <a:p>
                <a:pPr algn="ctr"/>
                <a:r>
                  <a:rPr lang="en-US" sz="3600" dirty="0" smtClean="0">
                    <a:solidFill>
                      <a:srgbClr val="000000"/>
                    </a:solidFill>
                    <a:latin typeface="Helvetica"/>
                    <a:cs typeface="Helvetica"/>
                  </a:rPr>
                  <a:t>~</a:t>
                </a:r>
              </a:p>
            </p:txBody>
          </p:sp>
        </p:grpSp>
        <p:grpSp>
          <p:nvGrpSpPr>
            <p:cNvPr id="158" name="Group 157"/>
            <p:cNvGrpSpPr/>
            <p:nvPr/>
          </p:nvGrpSpPr>
          <p:grpSpPr>
            <a:xfrm>
              <a:off x="5548598" y="3245102"/>
              <a:ext cx="713091" cy="2481634"/>
              <a:chOff x="3425965" y="4078592"/>
              <a:chExt cx="713091" cy="2481634"/>
            </a:xfrm>
          </p:grpSpPr>
          <p:sp>
            <p:nvSpPr>
              <p:cNvPr id="159" name="TextBox 158"/>
              <p:cNvSpPr txBox="1"/>
              <p:nvPr/>
            </p:nvSpPr>
            <p:spPr>
              <a:xfrm>
                <a:off x="3501094" y="4360618"/>
                <a:ext cx="612463" cy="369332"/>
              </a:xfrm>
              <a:prstGeom prst="rect">
                <a:avLst/>
              </a:prstGeom>
              <a:noFill/>
            </p:spPr>
            <p:txBody>
              <a:bodyPr wrap="square" rtlCol="0">
                <a:spAutoFit/>
              </a:bodyPr>
              <a:lstStyle/>
              <a:p>
                <a:r>
                  <a:rPr lang="en-US" dirty="0" smtClean="0">
                    <a:solidFill>
                      <a:srgbClr val="FF0000"/>
                    </a:solidFill>
                    <a:latin typeface="Helvetica"/>
                    <a:cs typeface="Helvetica"/>
                  </a:rPr>
                  <a:t>Yes</a:t>
                </a:r>
                <a:endParaRPr lang="en-US" dirty="0">
                  <a:solidFill>
                    <a:srgbClr val="FF0000"/>
                  </a:solidFill>
                  <a:latin typeface="Helvetica"/>
                  <a:cs typeface="Helvetica"/>
                </a:endParaRPr>
              </a:p>
            </p:txBody>
          </p:sp>
          <p:sp>
            <p:nvSpPr>
              <p:cNvPr id="160" name="TextBox 159"/>
              <p:cNvSpPr txBox="1"/>
              <p:nvPr/>
            </p:nvSpPr>
            <p:spPr>
              <a:xfrm>
                <a:off x="3549273" y="4078592"/>
                <a:ext cx="589783" cy="369332"/>
              </a:xfrm>
              <a:prstGeom prst="rect">
                <a:avLst/>
              </a:prstGeom>
              <a:noFill/>
            </p:spPr>
            <p:txBody>
              <a:bodyPr wrap="square" rtlCol="0">
                <a:spAutoFit/>
              </a:bodyPr>
              <a:lstStyle/>
              <a:p>
                <a:r>
                  <a:rPr lang="en-US" dirty="0" smtClean="0">
                    <a:solidFill>
                      <a:schemeClr val="bg1">
                        <a:lumMod val="50000"/>
                      </a:schemeClr>
                    </a:solidFill>
                    <a:latin typeface="Helvetica"/>
                    <a:cs typeface="Helvetica"/>
                  </a:rPr>
                  <a:t>No</a:t>
                </a:r>
                <a:endParaRPr lang="en-US" dirty="0">
                  <a:solidFill>
                    <a:schemeClr val="bg1">
                      <a:lumMod val="50000"/>
                    </a:schemeClr>
                  </a:solidFill>
                  <a:latin typeface="Helvetica"/>
                  <a:cs typeface="Helvetica"/>
                </a:endParaRPr>
              </a:p>
            </p:txBody>
          </p:sp>
          <p:cxnSp>
            <p:nvCxnSpPr>
              <p:cNvPr id="161" name="Straight Arrow Connector 160"/>
              <p:cNvCxnSpPr/>
              <p:nvPr/>
            </p:nvCxnSpPr>
            <p:spPr>
              <a:xfrm flipV="1">
                <a:off x="3510583" y="4103895"/>
                <a:ext cx="613132" cy="12032"/>
              </a:xfrm>
              <a:prstGeom prst="straightConnector1">
                <a:avLst/>
              </a:prstGeom>
              <a:ln w="25400" cap="flat" cmpd="sng" algn="ctr">
                <a:solidFill>
                  <a:srgbClr val="A6A6A6"/>
                </a:solidFill>
                <a:prstDash val="dot"/>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62" name="Freeform 161"/>
              <p:cNvSpPr/>
              <p:nvPr/>
            </p:nvSpPr>
            <p:spPr>
              <a:xfrm flipV="1">
                <a:off x="3425965" y="4103894"/>
                <a:ext cx="568170" cy="2456332"/>
              </a:xfrm>
              <a:custGeom>
                <a:avLst/>
                <a:gdLst>
                  <a:gd name="connsiteX0" fmla="*/ 0 w 1593064"/>
                  <a:gd name="connsiteY0" fmla="*/ 917185 h 917185"/>
                  <a:gd name="connsiteX1" fmla="*/ 167105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219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757252"/>
                  <a:gd name="connsiteY0" fmla="*/ 917185 h 917185"/>
                  <a:gd name="connsiteX1" fmla="*/ 181594 w 757252"/>
                  <a:gd name="connsiteY1" fmla="*/ 738947 h 917185"/>
                  <a:gd name="connsiteX2" fmla="*/ 181708 w 757252"/>
                  <a:gd name="connsiteY2" fmla="*/ 237651 h 917185"/>
                  <a:gd name="connsiteX3" fmla="*/ 367630 w 757252"/>
                  <a:gd name="connsiteY3" fmla="*/ 37133 h 917185"/>
                  <a:gd name="connsiteX4" fmla="*/ 757252 w 757252"/>
                  <a:gd name="connsiteY4" fmla="*/ 14853 h 91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52" h="917185">
                    <a:moveTo>
                      <a:pt x="0" y="917185"/>
                    </a:moveTo>
                    <a:cubicBezTo>
                      <a:pt x="69627" y="884694"/>
                      <a:pt x="188099" y="912744"/>
                      <a:pt x="181594" y="738947"/>
                    </a:cubicBezTo>
                    <a:cubicBezTo>
                      <a:pt x="174006" y="250922"/>
                      <a:pt x="200046" y="519720"/>
                      <a:pt x="181708" y="237651"/>
                    </a:cubicBezTo>
                    <a:cubicBezTo>
                      <a:pt x="209624" y="82582"/>
                      <a:pt x="271706" y="74266"/>
                      <a:pt x="367630" y="37133"/>
                    </a:cubicBezTo>
                    <a:cubicBezTo>
                      <a:pt x="463554" y="0"/>
                      <a:pt x="597992" y="14142"/>
                      <a:pt x="757252" y="14853"/>
                    </a:cubicBezTo>
                  </a:path>
                </a:pathLst>
              </a:custGeom>
              <a:ln w="25400" cap="flat" cmpd="sng" algn="ctr">
                <a:solidFill>
                  <a:srgbClr val="FF0000"/>
                </a:solidFill>
                <a:prstDash val="sysDash"/>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rgbClr val="3366FF"/>
                    </a:solidFill>
                  </a:ln>
                  <a:solidFill>
                    <a:srgbClr val="000000"/>
                  </a:solidFill>
                </a:endParaRPr>
              </a:p>
            </p:txBody>
          </p:sp>
        </p:grpSp>
      </p:grpSp>
      <p:grpSp>
        <p:nvGrpSpPr>
          <p:cNvPr id="4" name="Group 3"/>
          <p:cNvGrpSpPr/>
          <p:nvPr/>
        </p:nvGrpSpPr>
        <p:grpSpPr>
          <a:xfrm>
            <a:off x="6702685" y="5089056"/>
            <a:ext cx="1540646" cy="1320425"/>
            <a:chOff x="6702685" y="5089056"/>
            <a:chExt cx="1540646" cy="1320425"/>
          </a:xfrm>
        </p:grpSpPr>
        <p:cxnSp>
          <p:nvCxnSpPr>
            <p:cNvPr id="127" name="Straight Arrow Connector 126"/>
            <p:cNvCxnSpPr/>
            <p:nvPr/>
          </p:nvCxnSpPr>
          <p:spPr>
            <a:xfrm>
              <a:off x="7214568" y="5089056"/>
              <a:ext cx="0" cy="1008795"/>
            </a:xfrm>
            <a:prstGeom prst="straightConnector1">
              <a:avLst/>
            </a:prstGeom>
            <a:ln w="57150" cmpd="sng">
              <a:solidFill>
                <a:srgbClr val="FF0000"/>
              </a:solidFill>
              <a:prstDash val="soli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46" name="Group 145"/>
            <p:cNvGrpSpPr/>
            <p:nvPr/>
          </p:nvGrpSpPr>
          <p:grpSpPr>
            <a:xfrm>
              <a:off x="6702685" y="5212336"/>
              <a:ext cx="1023765" cy="847141"/>
              <a:chOff x="477850" y="163576"/>
              <a:chExt cx="1023765" cy="847141"/>
            </a:xfrm>
          </p:grpSpPr>
          <p:sp>
            <p:nvSpPr>
              <p:cNvPr id="147" name="Oval 146"/>
              <p:cNvSpPr>
                <a:spLocks noChangeAspect="1"/>
              </p:cNvSpPr>
              <p:nvPr/>
            </p:nvSpPr>
            <p:spPr>
              <a:xfrm>
                <a:off x="658818" y="242644"/>
                <a:ext cx="658478" cy="657640"/>
              </a:xfrm>
              <a:prstGeom prst="ellipse">
                <a:avLst/>
              </a:prstGeom>
              <a:solidFill>
                <a:srgbClr val="FFFFFF"/>
              </a:solidFill>
              <a:ln w="254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400" dirty="0">
                  <a:solidFill>
                    <a:srgbClr val="FF0000"/>
                  </a:solidFill>
                </a:endParaRPr>
              </a:p>
            </p:txBody>
          </p:sp>
          <p:sp>
            <p:nvSpPr>
              <p:cNvPr id="148" name="Rectangle 147"/>
              <p:cNvSpPr/>
              <p:nvPr/>
            </p:nvSpPr>
            <p:spPr>
              <a:xfrm>
                <a:off x="477850" y="163576"/>
                <a:ext cx="1023765" cy="646331"/>
              </a:xfrm>
              <a:prstGeom prst="rect">
                <a:avLst/>
              </a:prstGeom>
            </p:spPr>
            <p:txBody>
              <a:bodyPr wrap="square">
                <a:spAutoFit/>
              </a:bodyPr>
              <a:lstStyle/>
              <a:p>
                <a:pPr algn="ctr"/>
                <a:r>
                  <a:rPr lang="en-US" sz="3600" dirty="0" smtClean="0">
                    <a:latin typeface="Helvetica"/>
                    <a:cs typeface="Helvetica"/>
                  </a:rPr>
                  <a:t>?</a:t>
                </a:r>
                <a:endParaRPr lang="en-US" sz="3600" dirty="0"/>
              </a:p>
            </p:txBody>
          </p:sp>
          <p:sp>
            <p:nvSpPr>
              <p:cNvPr id="149" name="TextBox 148"/>
              <p:cNvSpPr txBox="1"/>
              <p:nvPr/>
            </p:nvSpPr>
            <p:spPr>
              <a:xfrm>
                <a:off x="551053" y="364386"/>
                <a:ext cx="895838" cy="646331"/>
              </a:xfrm>
              <a:prstGeom prst="rect">
                <a:avLst/>
              </a:prstGeom>
              <a:noFill/>
            </p:spPr>
            <p:txBody>
              <a:bodyPr wrap="square" rtlCol="0">
                <a:spAutoFit/>
              </a:bodyPr>
              <a:lstStyle/>
              <a:p>
                <a:pPr algn="ctr"/>
                <a:r>
                  <a:rPr lang="en-US" sz="3600" dirty="0" smtClean="0">
                    <a:solidFill>
                      <a:srgbClr val="000000"/>
                    </a:solidFill>
                    <a:latin typeface="Helvetica"/>
                    <a:cs typeface="Helvetica"/>
                  </a:rPr>
                  <a:t>~</a:t>
                </a:r>
              </a:p>
            </p:txBody>
          </p:sp>
        </p:grpSp>
        <p:grpSp>
          <p:nvGrpSpPr>
            <p:cNvPr id="168" name="Group 167"/>
            <p:cNvGrpSpPr/>
            <p:nvPr/>
          </p:nvGrpSpPr>
          <p:grpSpPr>
            <a:xfrm>
              <a:off x="7530240" y="5482673"/>
              <a:ext cx="713091" cy="926808"/>
              <a:chOff x="3425965" y="4078592"/>
              <a:chExt cx="713091" cy="2481634"/>
            </a:xfrm>
          </p:grpSpPr>
          <p:sp>
            <p:nvSpPr>
              <p:cNvPr id="169" name="TextBox 168"/>
              <p:cNvSpPr txBox="1"/>
              <p:nvPr/>
            </p:nvSpPr>
            <p:spPr>
              <a:xfrm>
                <a:off x="3524958" y="4760315"/>
                <a:ext cx="612463" cy="988929"/>
              </a:xfrm>
              <a:prstGeom prst="rect">
                <a:avLst/>
              </a:prstGeom>
              <a:noFill/>
            </p:spPr>
            <p:txBody>
              <a:bodyPr wrap="square" rtlCol="0">
                <a:spAutoFit/>
              </a:bodyPr>
              <a:lstStyle/>
              <a:p>
                <a:r>
                  <a:rPr lang="en-US" dirty="0" smtClean="0">
                    <a:solidFill>
                      <a:schemeClr val="bg1">
                        <a:lumMod val="50000"/>
                      </a:schemeClr>
                    </a:solidFill>
                    <a:latin typeface="Helvetica"/>
                    <a:cs typeface="Helvetica"/>
                  </a:rPr>
                  <a:t>Yes</a:t>
                </a:r>
                <a:endParaRPr lang="en-US" dirty="0">
                  <a:solidFill>
                    <a:schemeClr val="bg1">
                      <a:lumMod val="50000"/>
                    </a:schemeClr>
                  </a:solidFill>
                  <a:latin typeface="Helvetica"/>
                  <a:cs typeface="Helvetica"/>
                </a:endParaRPr>
              </a:p>
            </p:txBody>
          </p:sp>
          <p:sp>
            <p:nvSpPr>
              <p:cNvPr id="170" name="TextBox 169"/>
              <p:cNvSpPr txBox="1"/>
              <p:nvPr/>
            </p:nvSpPr>
            <p:spPr>
              <a:xfrm>
                <a:off x="3549273" y="4078592"/>
                <a:ext cx="589783" cy="988929"/>
              </a:xfrm>
              <a:prstGeom prst="rect">
                <a:avLst/>
              </a:prstGeom>
              <a:noFill/>
            </p:spPr>
            <p:txBody>
              <a:bodyPr wrap="square" rtlCol="0">
                <a:spAutoFit/>
              </a:bodyPr>
              <a:lstStyle/>
              <a:p>
                <a:r>
                  <a:rPr lang="en-US" dirty="0" smtClean="0">
                    <a:solidFill>
                      <a:srgbClr val="FF0000"/>
                    </a:solidFill>
                    <a:latin typeface="Helvetica"/>
                    <a:cs typeface="Helvetica"/>
                  </a:rPr>
                  <a:t>No</a:t>
                </a:r>
                <a:endParaRPr lang="en-US" dirty="0">
                  <a:solidFill>
                    <a:srgbClr val="FF0000"/>
                  </a:solidFill>
                  <a:latin typeface="Helvetica"/>
                  <a:cs typeface="Helvetica"/>
                </a:endParaRPr>
              </a:p>
            </p:txBody>
          </p:sp>
          <p:cxnSp>
            <p:nvCxnSpPr>
              <p:cNvPr id="171" name="Straight Arrow Connector 170"/>
              <p:cNvCxnSpPr/>
              <p:nvPr/>
            </p:nvCxnSpPr>
            <p:spPr>
              <a:xfrm flipV="1">
                <a:off x="3510583" y="4103895"/>
                <a:ext cx="613132" cy="12032"/>
              </a:xfrm>
              <a:prstGeom prst="straightConnector1">
                <a:avLst/>
              </a:prstGeom>
              <a:ln w="25400" cap="flat" cmpd="sng" algn="ctr">
                <a:solidFill>
                  <a:srgbClr val="FF0000"/>
                </a:solidFill>
                <a:prstDash val="dot"/>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72" name="Freeform 171"/>
              <p:cNvSpPr/>
              <p:nvPr/>
            </p:nvSpPr>
            <p:spPr>
              <a:xfrm flipV="1">
                <a:off x="3425965" y="4103894"/>
                <a:ext cx="568170" cy="2456332"/>
              </a:xfrm>
              <a:custGeom>
                <a:avLst/>
                <a:gdLst>
                  <a:gd name="connsiteX0" fmla="*/ 0 w 1593064"/>
                  <a:gd name="connsiteY0" fmla="*/ 917185 h 917185"/>
                  <a:gd name="connsiteX1" fmla="*/ 167105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219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757252"/>
                  <a:gd name="connsiteY0" fmla="*/ 917185 h 917185"/>
                  <a:gd name="connsiteX1" fmla="*/ 181594 w 757252"/>
                  <a:gd name="connsiteY1" fmla="*/ 738947 h 917185"/>
                  <a:gd name="connsiteX2" fmla="*/ 181708 w 757252"/>
                  <a:gd name="connsiteY2" fmla="*/ 237651 h 917185"/>
                  <a:gd name="connsiteX3" fmla="*/ 367630 w 757252"/>
                  <a:gd name="connsiteY3" fmla="*/ 37133 h 917185"/>
                  <a:gd name="connsiteX4" fmla="*/ 757252 w 757252"/>
                  <a:gd name="connsiteY4" fmla="*/ 14853 h 91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52" h="917185">
                    <a:moveTo>
                      <a:pt x="0" y="917185"/>
                    </a:moveTo>
                    <a:cubicBezTo>
                      <a:pt x="69627" y="884694"/>
                      <a:pt x="188099" y="912744"/>
                      <a:pt x="181594" y="738947"/>
                    </a:cubicBezTo>
                    <a:cubicBezTo>
                      <a:pt x="174006" y="250922"/>
                      <a:pt x="200046" y="519720"/>
                      <a:pt x="181708" y="237651"/>
                    </a:cubicBezTo>
                    <a:cubicBezTo>
                      <a:pt x="209624" y="82582"/>
                      <a:pt x="271706" y="74266"/>
                      <a:pt x="367630" y="37133"/>
                    </a:cubicBezTo>
                    <a:cubicBezTo>
                      <a:pt x="463554" y="0"/>
                      <a:pt x="597992" y="14142"/>
                      <a:pt x="757252" y="14853"/>
                    </a:cubicBezTo>
                  </a:path>
                </a:pathLst>
              </a:custGeom>
              <a:ln w="25400" cap="flat" cmpd="sng" algn="ctr">
                <a:solidFill>
                  <a:schemeClr val="bg1">
                    <a:lumMod val="50000"/>
                  </a:schemeClr>
                </a:solidFill>
                <a:prstDash val="sysDash"/>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rgbClr val="3366FF"/>
                    </a:solidFill>
                  </a:ln>
                  <a:solidFill>
                    <a:srgbClr val="000000"/>
                  </a:solidFill>
                </a:endParaRPr>
              </a:p>
            </p:txBody>
          </p:sp>
        </p:grpSp>
      </p:grpSp>
      <p:sp>
        <p:nvSpPr>
          <p:cNvPr id="5" name="TextBox 4"/>
          <p:cNvSpPr txBox="1"/>
          <p:nvPr/>
        </p:nvSpPr>
        <p:spPr>
          <a:xfrm>
            <a:off x="6628543" y="4061436"/>
            <a:ext cx="2104057" cy="1077218"/>
          </a:xfrm>
          <a:prstGeom prst="rect">
            <a:avLst/>
          </a:prstGeom>
          <a:noFill/>
        </p:spPr>
        <p:txBody>
          <a:bodyPr wrap="square" rtlCol="0">
            <a:spAutoFit/>
          </a:bodyPr>
          <a:lstStyle/>
          <a:p>
            <a:r>
              <a:rPr lang="en-US" sz="4000" dirty="0" smtClean="0"/>
              <a:t>SOFT</a:t>
            </a:r>
            <a:endParaRPr lang="en-US" sz="2400" dirty="0" smtClean="0"/>
          </a:p>
          <a:p>
            <a:r>
              <a:rPr lang="en-US" sz="2400" dirty="0" smtClean="0"/>
              <a:t>[CONEXT ‘12]</a:t>
            </a:r>
            <a:endParaRPr lang="en-US" sz="2400" dirty="0"/>
          </a:p>
        </p:txBody>
      </p:sp>
      <p:sp>
        <p:nvSpPr>
          <p:cNvPr id="74" name="TextBox 73"/>
          <p:cNvSpPr txBox="1"/>
          <p:nvPr/>
        </p:nvSpPr>
        <p:spPr>
          <a:xfrm>
            <a:off x="5345111" y="1635238"/>
            <a:ext cx="2104057" cy="1015663"/>
          </a:xfrm>
          <a:prstGeom prst="rect">
            <a:avLst/>
          </a:prstGeom>
          <a:noFill/>
        </p:spPr>
        <p:txBody>
          <a:bodyPr wrap="square" rtlCol="0">
            <a:spAutoFit/>
          </a:bodyPr>
          <a:lstStyle/>
          <a:p>
            <a:r>
              <a:rPr lang="en-US" sz="4000" dirty="0" smtClean="0"/>
              <a:t>Anteater</a:t>
            </a:r>
          </a:p>
          <a:p>
            <a:r>
              <a:rPr lang="en-US" sz="2000" dirty="0" smtClean="0"/>
              <a:t>[SIGCOMM ‘11]</a:t>
            </a:r>
            <a:endParaRPr lang="en-US" sz="2000" dirty="0"/>
          </a:p>
        </p:txBody>
      </p:sp>
      <p:sp>
        <p:nvSpPr>
          <p:cNvPr id="77" name="Title 1"/>
          <p:cNvSpPr txBox="1">
            <a:spLocks/>
          </p:cNvSpPr>
          <p:nvPr/>
        </p:nvSpPr>
        <p:spPr>
          <a:xfrm>
            <a:off x="1062819" y="432851"/>
            <a:ext cx="7148762" cy="6690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0000"/>
                </a:solidFill>
              </a:rPr>
              <a:t>Symptom: Hosts unable to communicate</a:t>
            </a:r>
            <a:endParaRPr lang="en-US" sz="3200" dirty="0">
              <a:solidFill>
                <a:srgbClr val="FF0000"/>
              </a:solidFill>
            </a:endParaRPr>
          </a:p>
        </p:txBody>
      </p:sp>
    </p:spTree>
    <p:extLst>
      <p:ext uri="{BB962C8B-B14F-4D97-AF65-F5344CB8AC3E}">
        <p14:creationId xmlns:p14="http://schemas.microsoft.com/office/powerpoint/2010/main" val="642520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5"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68" y="-196163"/>
            <a:ext cx="8229600" cy="1143000"/>
          </a:xfrm>
        </p:spPr>
        <p:txBody>
          <a:bodyPr>
            <a:normAutofit/>
          </a:bodyPr>
          <a:lstStyle/>
          <a:p>
            <a:r>
              <a:rPr lang="en-US" sz="3600" b="1" dirty="0"/>
              <a:t>Phase 1: Localizing to a code layer</a:t>
            </a:r>
            <a:endParaRPr lang="en-US" sz="3600" dirty="0"/>
          </a:p>
        </p:txBody>
      </p:sp>
      <p:sp>
        <p:nvSpPr>
          <p:cNvPr id="43" name="TextBox 42"/>
          <p:cNvSpPr txBox="1"/>
          <p:nvPr/>
        </p:nvSpPr>
        <p:spPr>
          <a:xfrm>
            <a:off x="254584" y="990823"/>
            <a:ext cx="2207956" cy="400110"/>
          </a:xfrm>
          <a:prstGeom prst="rect">
            <a:avLst/>
          </a:prstGeom>
          <a:noFill/>
        </p:spPr>
        <p:txBody>
          <a:bodyPr wrap="none" rtlCol="0">
            <a:spAutoFit/>
          </a:bodyPr>
          <a:lstStyle/>
          <a:p>
            <a:r>
              <a:rPr lang="en-US" sz="2000" b="1" dirty="0" smtClean="0">
                <a:latin typeface="Helvetica"/>
                <a:cs typeface="Helvetica"/>
              </a:rPr>
              <a:t>[Operator Intent]</a:t>
            </a:r>
            <a:endParaRPr lang="en-US" sz="2000" b="1" dirty="0">
              <a:latin typeface="Helvetica"/>
              <a:cs typeface="Helvetica"/>
            </a:endParaRPr>
          </a:p>
        </p:txBody>
      </p:sp>
      <p:sp>
        <p:nvSpPr>
          <p:cNvPr id="44" name="TextBox 43"/>
          <p:cNvSpPr txBox="1"/>
          <p:nvPr/>
        </p:nvSpPr>
        <p:spPr>
          <a:xfrm>
            <a:off x="662023" y="2591638"/>
            <a:ext cx="1505540" cy="369332"/>
          </a:xfrm>
          <a:prstGeom prst="rect">
            <a:avLst/>
          </a:prstGeom>
          <a:noFill/>
        </p:spPr>
        <p:txBody>
          <a:bodyPr wrap="none" rtlCol="0">
            <a:spAutoFit/>
          </a:bodyPr>
          <a:lstStyle/>
          <a:p>
            <a:r>
              <a:rPr lang="en-US" dirty="0" smtClean="0">
                <a:latin typeface="Helvetica"/>
                <a:cs typeface="Helvetica"/>
              </a:rPr>
              <a:t>Logical View</a:t>
            </a:r>
            <a:endParaRPr lang="en-US" dirty="0">
              <a:latin typeface="Helvetica"/>
              <a:cs typeface="Helvetica"/>
            </a:endParaRPr>
          </a:p>
        </p:txBody>
      </p:sp>
      <p:sp>
        <p:nvSpPr>
          <p:cNvPr id="45" name="TextBox 44"/>
          <p:cNvSpPr txBox="1"/>
          <p:nvPr/>
        </p:nvSpPr>
        <p:spPr>
          <a:xfrm>
            <a:off x="662023" y="3680882"/>
            <a:ext cx="1633781" cy="369332"/>
          </a:xfrm>
          <a:prstGeom prst="rect">
            <a:avLst/>
          </a:prstGeom>
          <a:noFill/>
        </p:spPr>
        <p:txBody>
          <a:bodyPr wrap="none" rtlCol="0">
            <a:spAutoFit/>
          </a:bodyPr>
          <a:lstStyle/>
          <a:p>
            <a:r>
              <a:rPr lang="en-US" dirty="0" smtClean="0">
                <a:latin typeface="Helvetica"/>
                <a:cs typeface="Helvetica"/>
              </a:rPr>
              <a:t>Physical View</a:t>
            </a:r>
            <a:endParaRPr lang="en-US" dirty="0">
              <a:latin typeface="Helvetica"/>
              <a:cs typeface="Helvetica"/>
            </a:endParaRPr>
          </a:p>
        </p:txBody>
      </p:sp>
      <p:sp>
        <p:nvSpPr>
          <p:cNvPr id="46" name="TextBox 45"/>
          <p:cNvSpPr txBox="1"/>
          <p:nvPr/>
        </p:nvSpPr>
        <p:spPr>
          <a:xfrm>
            <a:off x="662023" y="4880634"/>
            <a:ext cx="1493355" cy="369332"/>
          </a:xfrm>
          <a:prstGeom prst="rect">
            <a:avLst/>
          </a:prstGeom>
          <a:noFill/>
        </p:spPr>
        <p:txBody>
          <a:bodyPr wrap="none" rtlCol="0">
            <a:spAutoFit/>
          </a:bodyPr>
          <a:lstStyle/>
          <a:p>
            <a:r>
              <a:rPr lang="en-US" dirty="0" smtClean="0">
                <a:latin typeface="Helvetica"/>
                <a:cs typeface="Helvetica"/>
              </a:rPr>
              <a:t>Device State</a:t>
            </a:r>
            <a:endParaRPr lang="en-US" dirty="0">
              <a:latin typeface="Helvetica"/>
              <a:cs typeface="Helvetica"/>
            </a:endParaRPr>
          </a:p>
        </p:txBody>
      </p:sp>
      <p:sp>
        <p:nvSpPr>
          <p:cNvPr id="47" name="TextBox 46"/>
          <p:cNvSpPr txBox="1"/>
          <p:nvPr/>
        </p:nvSpPr>
        <p:spPr>
          <a:xfrm>
            <a:off x="662023" y="5853968"/>
            <a:ext cx="1185315" cy="369332"/>
          </a:xfrm>
          <a:prstGeom prst="rect">
            <a:avLst/>
          </a:prstGeom>
          <a:noFill/>
        </p:spPr>
        <p:txBody>
          <a:bodyPr wrap="none" rtlCol="0">
            <a:spAutoFit/>
          </a:bodyPr>
          <a:lstStyle/>
          <a:p>
            <a:r>
              <a:rPr lang="en-US" dirty="0" smtClean="0">
                <a:latin typeface="Helvetica"/>
                <a:cs typeface="Helvetica"/>
              </a:rPr>
              <a:t>Hardware</a:t>
            </a:r>
            <a:endParaRPr lang="en-US" dirty="0">
              <a:latin typeface="Helvetica"/>
              <a:cs typeface="Helvetica"/>
            </a:endParaRPr>
          </a:p>
        </p:txBody>
      </p:sp>
      <p:sp>
        <p:nvSpPr>
          <p:cNvPr id="50" name="TextBox 49"/>
          <p:cNvSpPr txBox="1"/>
          <p:nvPr/>
        </p:nvSpPr>
        <p:spPr>
          <a:xfrm>
            <a:off x="662023" y="1507693"/>
            <a:ext cx="800407" cy="369332"/>
          </a:xfrm>
          <a:prstGeom prst="rect">
            <a:avLst/>
          </a:prstGeom>
          <a:noFill/>
        </p:spPr>
        <p:txBody>
          <a:bodyPr wrap="none" rtlCol="0">
            <a:spAutoFit/>
          </a:bodyPr>
          <a:lstStyle/>
          <a:p>
            <a:r>
              <a:rPr lang="en-US" dirty="0" smtClean="0">
                <a:latin typeface="Helvetica"/>
                <a:cs typeface="Helvetica"/>
              </a:rPr>
              <a:t>Policy</a:t>
            </a:r>
            <a:endParaRPr lang="en-US" dirty="0">
              <a:latin typeface="Helvetica"/>
              <a:cs typeface="Helvetica"/>
            </a:endParaRPr>
          </a:p>
        </p:txBody>
      </p:sp>
      <p:grpSp>
        <p:nvGrpSpPr>
          <p:cNvPr id="21" name="Group 20"/>
          <p:cNvGrpSpPr/>
          <p:nvPr/>
        </p:nvGrpSpPr>
        <p:grpSpPr>
          <a:xfrm>
            <a:off x="2333377" y="1716298"/>
            <a:ext cx="6142105" cy="4381553"/>
            <a:chOff x="2333378" y="1716298"/>
            <a:chExt cx="3379194" cy="4381553"/>
          </a:xfrm>
        </p:grpSpPr>
        <p:cxnSp>
          <p:nvCxnSpPr>
            <p:cNvPr id="68" name="Straight Connector 67"/>
            <p:cNvCxnSpPr/>
            <p:nvPr/>
          </p:nvCxnSpPr>
          <p:spPr>
            <a:xfrm>
              <a:off x="2333378" y="6066498"/>
              <a:ext cx="3379194" cy="31353"/>
            </a:xfrm>
            <a:prstGeom prst="line">
              <a:avLst/>
            </a:prstGeom>
            <a:ln w="28575"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2333378" y="5084080"/>
              <a:ext cx="3379194" cy="31353"/>
            </a:xfrm>
            <a:prstGeom prst="line">
              <a:avLst/>
            </a:prstGeom>
            <a:ln w="28575"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367805" y="1716298"/>
              <a:ext cx="3344767" cy="0"/>
            </a:xfrm>
            <a:prstGeom prst="line">
              <a:avLst/>
            </a:prstGeom>
            <a:ln w="28575"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367805" y="2745985"/>
              <a:ext cx="3344767" cy="31353"/>
            </a:xfrm>
            <a:prstGeom prst="line">
              <a:avLst/>
            </a:prstGeom>
            <a:ln w="28575"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333378" y="3873915"/>
              <a:ext cx="3379194" cy="31353"/>
            </a:xfrm>
            <a:prstGeom prst="line">
              <a:avLst/>
            </a:prstGeom>
            <a:ln w="28575" cmpd="sng">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73" name="Straight Arrow Connector 72"/>
          <p:cNvCxnSpPr/>
          <p:nvPr/>
        </p:nvCxnSpPr>
        <p:spPr>
          <a:xfrm>
            <a:off x="2933031" y="1716298"/>
            <a:ext cx="0" cy="5196418"/>
          </a:xfrm>
          <a:prstGeom prst="straightConnector1">
            <a:avLst/>
          </a:prstGeom>
          <a:ln w="57150" cmpd="sng">
            <a:solidFill>
              <a:srgbClr val="FF0000"/>
            </a:solidFill>
            <a:prstDash val="soli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02" name="Group 101"/>
          <p:cNvGrpSpPr/>
          <p:nvPr/>
        </p:nvGrpSpPr>
        <p:grpSpPr>
          <a:xfrm>
            <a:off x="2427147" y="3605618"/>
            <a:ext cx="1023765" cy="847141"/>
            <a:chOff x="477850" y="163576"/>
            <a:chExt cx="1023765" cy="847141"/>
          </a:xfrm>
        </p:grpSpPr>
        <p:sp>
          <p:nvSpPr>
            <p:cNvPr id="103" name="Oval 102"/>
            <p:cNvSpPr>
              <a:spLocks noChangeAspect="1"/>
            </p:cNvSpPr>
            <p:nvPr/>
          </p:nvSpPr>
          <p:spPr>
            <a:xfrm>
              <a:off x="658818" y="242644"/>
              <a:ext cx="658478" cy="657640"/>
            </a:xfrm>
            <a:prstGeom prst="ellipse">
              <a:avLst/>
            </a:prstGeom>
            <a:solidFill>
              <a:srgbClr val="FFFFFF"/>
            </a:solidFill>
            <a:ln w="254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400" dirty="0">
                <a:solidFill>
                  <a:srgbClr val="FF0000"/>
                </a:solidFill>
              </a:endParaRPr>
            </a:p>
          </p:txBody>
        </p:sp>
        <p:sp>
          <p:nvSpPr>
            <p:cNvPr id="104" name="Rectangle 103"/>
            <p:cNvSpPr/>
            <p:nvPr/>
          </p:nvSpPr>
          <p:spPr>
            <a:xfrm>
              <a:off x="477850" y="163576"/>
              <a:ext cx="1023765" cy="646331"/>
            </a:xfrm>
            <a:prstGeom prst="rect">
              <a:avLst/>
            </a:prstGeom>
          </p:spPr>
          <p:txBody>
            <a:bodyPr wrap="square">
              <a:spAutoFit/>
            </a:bodyPr>
            <a:lstStyle/>
            <a:p>
              <a:pPr algn="ctr"/>
              <a:r>
                <a:rPr lang="en-US" sz="3600" dirty="0" smtClean="0">
                  <a:latin typeface="Helvetica"/>
                  <a:cs typeface="Helvetica"/>
                </a:rPr>
                <a:t>?</a:t>
              </a:r>
              <a:endParaRPr lang="en-US" sz="3600" dirty="0"/>
            </a:p>
          </p:txBody>
        </p:sp>
        <p:sp>
          <p:nvSpPr>
            <p:cNvPr id="105" name="TextBox 104"/>
            <p:cNvSpPr txBox="1"/>
            <p:nvPr/>
          </p:nvSpPr>
          <p:spPr>
            <a:xfrm>
              <a:off x="551053" y="364386"/>
              <a:ext cx="895838" cy="646331"/>
            </a:xfrm>
            <a:prstGeom prst="rect">
              <a:avLst/>
            </a:prstGeom>
            <a:noFill/>
          </p:spPr>
          <p:txBody>
            <a:bodyPr wrap="square" rtlCol="0">
              <a:spAutoFit/>
            </a:bodyPr>
            <a:lstStyle/>
            <a:p>
              <a:pPr algn="ctr"/>
              <a:r>
                <a:rPr lang="en-US" sz="3600" dirty="0" smtClean="0">
                  <a:solidFill>
                    <a:srgbClr val="000000"/>
                  </a:solidFill>
                  <a:latin typeface="Helvetica"/>
                  <a:cs typeface="Helvetica"/>
                </a:rPr>
                <a:t>~</a:t>
              </a:r>
            </a:p>
          </p:txBody>
        </p:sp>
      </p:grpSp>
      <p:sp>
        <p:nvSpPr>
          <p:cNvPr id="106" name="TextBox 105"/>
          <p:cNvSpPr txBox="1"/>
          <p:nvPr/>
        </p:nvSpPr>
        <p:spPr>
          <a:xfrm>
            <a:off x="1094568" y="2089084"/>
            <a:ext cx="710802" cy="369332"/>
          </a:xfrm>
          <a:prstGeom prst="rect">
            <a:avLst/>
          </a:prstGeom>
          <a:noFill/>
        </p:spPr>
        <p:txBody>
          <a:bodyPr wrap="none" rtlCol="0">
            <a:spAutoFit/>
          </a:bodyPr>
          <a:lstStyle/>
          <a:p>
            <a:r>
              <a:rPr lang="en-US" dirty="0" smtClean="0">
                <a:latin typeface="Helvetica"/>
                <a:cs typeface="Helvetica"/>
              </a:rPr>
              <a:t>Apps</a:t>
            </a:r>
            <a:endParaRPr lang="en-US" dirty="0">
              <a:latin typeface="Helvetica"/>
              <a:cs typeface="Helvetica"/>
            </a:endParaRPr>
          </a:p>
        </p:txBody>
      </p:sp>
      <p:sp>
        <p:nvSpPr>
          <p:cNvPr id="107" name="TextBox 106"/>
          <p:cNvSpPr txBox="1"/>
          <p:nvPr/>
        </p:nvSpPr>
        <p:spPr>
          <a:xfrm>
            <a:off x="1136536" y="3124760"/>
            <a:ext cx="1326004" cy="369332"/>
          </a:xfrm>
          <a:prstGeom prst="rect">
            <a:avLst/>
          </a:prstGeom>
          <a:noFill/>
        </p:spPr>
        <p:txBody>
          <a:bodyPr wrap="none" rtlCol="0">
            <a:spAutoFit/>
          </a:bodyPr>
          <a:lstStyle/>
          <a:p>
            <a:r>
              <a:rPr lang="en-US" dirty="0" err="1" smtClean="0">
                <a:latin typeface="Helvetica"/>
                <a:cs typeface="Helvetica"/>
              </a:rPr>
              <a:t>NetHyperV</a:t>
            </a:r>
            <a:endParaRPr lang="en-US" dirty="0">
              <a:latin typeface="Helvetica"/>
              <a:cs typeface="Helvetica"/>
            </a:endParaRPr>
          </a:p>
        </p:txBody>
      </p:sp>
      <p:sp>
        <p:nvSpPr>
          <p:cNvPr id="108" name="TextBox 107"/>
          <p:cNvSpPr txBox="1"/>
          <p:nvPr/>
        </p:nvSpPr>
        <p:spPr>
          <a:xfrm>
            <a:off x="1136536" y="4311773"/>
            <a:ext cx="877389" cy="369332"/>
          </a:xfrm>
          <a:prstGeom prst="rect">
            <a:avLst/>
          </a:prstGeom>
          <a:noFill/>
        </p:spPr>
        <p:txBody>
          <a:bodyPr wrap="none" rtlCol="0">
            <a:spAutoFit/>
          </a:bodyPr>
          <a:lstStyle/>
          <a:p>
            <a:r>
              <a:rPr lang="en-US" dirty="0" smtClean="0">
                <a:latin typeface="Helvetica"/>
                <a:cs typeface="Helvetica"/>
              </a:rPr>
              <a:t>NetOS</a:t>
            </a:r>
            <a:endParaRPr lang="en-US" dirty="0">
              <a:latin typeface="Helvetica"/>
              <a:cs typeface="Helvetica"/>
            </a:endParaRPr>
          </a:p>
        </p:txBody>
      </p:sp>
      <p:sp>
        <p:nvSpPr>
          <p:cNvPr id="109" name="TextBox 108"/>
          <p:cNvSpPr txBox="1"/>
          <p:nvPr/>
        </p:nvSpPr>
        <p:spPr>
          <a:xfrm>
            <a:off x="1136536" y="5357405"/>
            <a:ext cx="1146468" cy="369332"/>
          </a:xfrm>
          <a:prstGeom prst="rect">
            <a:avLst/>
          </a:prstGeom>
          <a:noFill/>
        </p:spPr>
        <p:txBody>
          <a:bodyPr wrap="none" rtlCol="0">
            <a:spAutoFit/>
          </a:bodyPr>
          <a:lstStyle/>
          <a:p>
            <a:r>
              <a:rPr lang="en-US" dirty="0" smtClean="0">
                <a:latin typeface="Helvetica"/>
                <a:cs typeface="Helvetica"/>
              </a:rPr>
              <a:t>Firmware</a:t>
            </a:r>
            <a:endParaRPr lang="en-US" dirty="0">
              <a:latin typeface="Helvetica"/>
              <a:cs typeface="Helvetica"/>
            </a:endParaRPr>
          </a:p>
        </p:txBody>
      </p:sp>
      <p:sp>
        <p:nvSpPr>
          <p:cNvPr id="113" name="TextBox 112"/>
          <p:cNvSpPr txBox="1"/>
          <p:nvPr/>
        </p:nvSpPr>
        <p:spPr>
          <a:xfrm>
            <a:off x="242861" y="6311536"/>
            <a:ext cx="2308144" cy="400110"/>
          </a:xfrm>
          <a:prstGeom prst="rect">
            <a:avLst/>
          </a:prstGeom>
          <a:noFill/>
        </p:spPr>
        <p:txBody>
          <a:bodyPr wrap="none" rtlCol="0">
            <a:spAutoFit/>
          </a:bodyPr>
          <a:lstStyle/>
          <a:p>
            <a:r>
              <a:rPr lang="en-US" sz="2000" b="1" dirty="0" smtClean="0">
                <a:latin typeface="Helvetica"/>
                <a:cs typeface="Helvetica"/>
              </a:rPr>
              <a:t>[Actual Behavior]</a:t>
            </a:r>
            <a:endParaRPr lang="en-US" sz="2000" b="1" dirty="0">
              <a:latin typeface="Helvetica"/>
              <a:cs typeface="Helvetica"/>
            </a:endParaRPr>
          </a:p>
        </p:txBody>
      </p:sp>
      <p:grpSp>
        <p:nvGrpSpPr>
          <p:cNvPr id="51" name="Group 50"/>
          <p:cNvGrpSpPr/>
          <p:nvPr/>
        </p:nvGrpSpPr>
        <p:grpSpPr>
          <a:xfrm>
            <a:off x="3233185" y="1390933"/>
            <a:ext cx="713091" cy="3056991"/>
            <a:chOff x="3425965" y="1390933"/>
            <a:chExt cx="713091" cy="3056991"/>
          </a:xfrm>
        </p:grpSpPr>
        <p:sp>
          <p:nvSpPr>
            <p:cNvPr id="117" name="TextBox 116"/>
            <p:cNvSpPr txBox="1"/>
            <p:nvPr/>
          </p:nvSpPr>
          <p:spPr>
            <a:xfrm>
              <a:off x="3499707" y="3415053"/>
              <a:ext cx="612463" cy="369332"/>
            </a:xfrm>
            <a:prstGeom prst="rect">
              <a:avLst/>
            </a:prstGeom>
            <a:noFill/>
          </p:spPr>
          <p:txBody>
            <a:bodyPr wrap="square" rtlCol="0">
              <a:spAutoFit/>
            </a:bodyPr>
            <a:lstStyle/>
            <a:p>
              <a:r>
                <a:rPr lang="en-US" dirty="0" smtClean="0">
                  <a:solidFill>
                    <a:schemeClr val="bg1">
                      <a:lumMod val="75000"/>
                    </a:schemeClr>
                  </a:solidFill>
                  <a:latin typeface="Helvetica"/>
                  <a:cs typeface="Helvetica"/>
                </a:rPr>
                <a:t>Yes</a:t>
              </a:r>
              <a:endParaRPr lang="en-US" dirty="0">
                <a:solidFill>
                  <a:schemeClr val="bg1">
                    <a:lumMod val="75000"/>
                  </a:schemeClr>
                </a:solidFill>
                <a:latin typeface="Helvetica"/>
                <a:cs typeface="Helvetica"/>
              </a:endParaRPr>
            </a:p>
          </p:txBody>
        </p:sp>
        <p:sp>
          <p:nvSpPr>
            <p:cNvPr id="118" name="TextBox 117"/>
            <p:cNvSpPr txBox="1"/>
            <p:nvPr/>
          </p:nvSpPr>
          <p:spPr>
            <a:xfrm>
              <a:off x="3549273" y="4078592"/>
              <a:ext cx="589783" cy="369332"/>
            </a:xfrm>
            <a:prstGeom prst="rect">
              <a:avLst/>
            </a:prstGeom>
            <a:noFill/>
          </p:spPr>
          <p:txBody>
            <a:bodyPr wrap="square" rtlCol="0">
              <a:spAutoFit/>
            </a:bodyPr>
            <a:lstStyle/>
            <a:p>
              <a:r>
                <a:rPr lang="en-US" dirty="0" smtClean="0">
                  <a:solidFill>
                    <a:srgbClr val="FF0000"/>
                  </a:solidFill>
                  <a:latin typeface="Helvetica"/>
                  <a:cs typeface="Helvetica"/>
                </a:rPr>
                <a:t>No</a:t>
              </a:r>
              <a:endParaRPr lang="en-US" dirty="0">
                <a:solidFill>
                  <a:srgbClr val="FF0000"/>
                </a:solidFill>
                <a:latin typeface="Helvetica"/>
                <a:cs typeface="Helvetica"/>
              </a:endParaRPr>
            </a:p>
          </p:txBody>
        </p:sp>
        <p:cxnSp>
          <p:nvCxnSpPr>
            <p:cNvPr id="121" name="Straight Arrow Connector 120"/>
            <p:cNvCxnSpPr/>
            <p:nvPr/>
          </p:nvCxnSpPr>
          <p:spPr>
            <a:xfrm flipV="1">
              <a:off x="3510583" y="4103895"/>
              <a:ext cx="613132" cy="12032"/>
            </a:xfrm>
            <a:prstGeom prst="straightConnector1">
              <a:avLst/>
            </a:prstGeom>
            <a:ln w="25400" cap="flat" cmpd="sng" algn="ctr">
              <a:solidFill>
                <a:srgbClr val="FF0000"/>
              </a:solidFill>
              <a:prstDash val="dot"/>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22" name="Freeform 121"/>
            <p:cNvSpPr/>
            <p:nvPr/>
          </p:nvSpPr>
          <p:spPr>
            <a:xfrm>
              <a:off x="3425965" y="1390933"/>
              <a:ext cx="568170" cy="2514335"/>
            </a:xfrm>
            <a:custGeom>
              <a:avLst/>
              <a:gdLst>
                <a:gd name="connsiteX0" fmla="*/ 0 w 1593064"/>
                <a:gd name="connsiteY0" fmla="*/ 917185 h 917185"/>
                <a:gd name="connsiteX1" fmla="*/ 167105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219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757252"/>
                <a:gd name="connsiteY0" fmla="*/ 917185 h 917185"/>
                <a:gd name="connsiteX1" fmla="*/ 181594 w 757252"/>
                <a:gd name="connsiteY1" fmla="*/ 738947 h 917185"/>
                <a:gd name="connsiteX2" fmla="*/ 181708 w 757252"/>
                <a:gd name="connsiteY2" fmla="*/ 237651 h 917185"/>
                <a:gd name="connsiteX3" fmla="*/ 367630 w 757252"/>
                <a:gd name="connsiteY3" fmla="*/ 37133 h 917185"/>
                <a:gd name="connsiteX4" fmla="*/ 757252 w 757252"/>
                <a:gd name="connsiteY4" fmla="*/ 14853 h 91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52" h="917185">
                  <a:moveTo>
                    <a:pt x="0" y="917185"/>
                  </a:moveTo>
                  <a:cubicBezTo>
                    <a:pt x="69627" y="884694"/>
                    <a:pt x="188099" y="912744"/>
                    <a:pt x="181594" y="738947"/>
                  </a:cubicBezTo>
                  <a:cubicBezTo>
                    <a:pt x="174006" y="250922"/>
                    <a:pt x="200046" y="519720"/>
                    <a:pt x="181708" y="237651"/>
                  </a:cubicBezTo>
                  <a:cubicBezTo>
                    <a:pt x="209624" y="82582"/>
                    <a:pt x="271706" y="74266"/>
                    <a:pt x="367630" y="37133"/>
                  </a:cubicBezTo>
                  <a:cubicBezTo>
                    <a:pt x="463554" y="0"/>
                    <a:pt x="597992" y="14142"/>
                    <a:pt x="757252" y="14853"/>
                  </a:cubicBezTo>
                </a:path>
              </a:pathLst>
            </a:custGeom>
            <a:ln w="25400" cap="flat" cmpd="sng" algn="ctr">
              <a:solidFill>
                <a:srgbClr val="A6A6A6"/>
              </a:solidFill>
              <a:prstDash val="sysDash"/>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rgbClr val="3366FF"/>
                  </a:solidFill>
                </a:ln>
                <a:solidFill>
                  <a:srgbClr val="000000"/>
                </a:solidFill>
              </a:endParaRPr>
            </a:p>
          </p:txBody>
        </p:sp>
      </p:grpSp>
      <p:grpSp>
        <p:nvGrpSpPr>
          <p:cNvPr id="4" name="Group 3"/>
          <p:cNvGrpSpPr/>
          <p:nvPr/>
        </p:nvGrpSpPr>
        <p:grpSpPr>
          <a:xfrm>
            <a:off x="5105614" y="2458416"/>
            <a:ext cx="1537199" cy="2630640"/>
            <a:chOff x="5105614" y="2458416"/>
            <a:chExt cx="1537199" cy="2630640"/>
          </a:xfrm>
        </p:grpSpPr>
        <p:cxnSp>
          <p:nvCxnSpPr>
            <p:cNvPr id="78" name="Straight Arrow Connector 77"/>
            <p:cNvCxnSpPr/>
            <p:nvPr/>
          </p:nvCxnSpPr>
          <p:spPr>
            <a:xfrm>
              <a:off x="5628837" y="3882536"/>
              <a:ext cx="0" cy="1206520"/>
            </a:xfrm>
            <a:prstGeom prst="straightConnector1">
              <a:avLst/>
            </a:prstGeom>
            <a:ln w="57150" cmpd="sng">
              <a:solidFill>
                <a:srgbClr val="FF0000"/>
              </a:solidFill>
              <a:prstDash val="soli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105614" y="2458416"/>
              <a:ext cx="1537199" cy="2471759"/>
              <a:chOff x="5105614" y="2458416"/>
              <a:chExt cx="1537199" cy="2471759"/>
            </a:xfrm>
          </p:grpSpPr>
          <p:grpSp>
            <p:nvGrpSpPr>
              <p:cNvPr id="142" name="Group 141"/>
              <p:cNvGrpSpPr/>
              <p:nvPr/>
            </p:nvGrpSpPr>
            <p:grpSpPr>
              <a:xfrm>
                <a:off x="5105614" y="4070567"/>
                <a:ext cx="1023765" cy="847141"/>
                <a:chOff x="477850" y="163576"/>
                <a:chExt cx="1023765" cy="847141"/>
              </a:xfrm>
            </p:grpSpPr>
            <p:sp>
              <p:nvSpPr>
                <p:cNvPr id="143" name="Oval 142"/>
                <p:cNvSpPr>
                  <a:spLocks noChangeAspect="1"/>
                </p:cNvSpPr>
                <p:nvPr/>
              </p:nvSpPr>
              <p:spPr>
                <a:xfrm>
                  <a:off x="658818" y="242644"/>
                  <a:ext cx="658478" cy="657640"/>
                </a:xfrm>
                <a:prstGeom prst="ellipse">
                  <a:avLst/>
                </a:prstGeom>
                <a:solidFill>
                  <a:srgbClr val="FFFFFF"/>
                </a:solidFill>
                <a:ln w="254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400" dirty="0">
                    <a:solidFill>
                      <a:srgbClr val="FF0000"/>
                    </a:solidFill>
                  </a:endParaRPr>
                </a:p>
              </p:txBody>
            </p:sp>
            <p:sp>
              <p:nvSpPr>
                <p:cNvPr id="144" name="Rectangle 143"/>
                <p:cNvSpPr/>
                <p:nvPr/>
              </p:nvSpPr>
              <p:spPr>
                <a:xfrm>
                  <a:off x="477850" y="163576"/>
                  <a:ext cx="1023765" cy="646331"/>
                </a:xfrm>
                <a:prstGeom prst="rect">
                  <a:avLst/>
                </a:prstGeom>
              </p:spPr>
              <p:txBody>
                <a:bodyPr wrap="square">
                  <a:spAutoFit/>
                </a:bodyPr>
                <a:lstStyle/>
                <a:p>
                  <a:pPr algn="ctr"/>
                  <a:r>
                    <a:rPr lang="en-US" sz="3600" dirty="0" smtClean="0">
                      <a:latin typeface="Helvetica"/>
                      <a:cs typeface="Helvetica"/>
                    </a:rPr>
                    <a:t>?</a:t>
                  </a:r>
                  <a:endParaRPr lang="en-US" sz="3600" dirty="0"/>
                </a:p>
              </p:txBody>
            </p:sp>
            <p:sp>
              <p:nvSpPr>
                <p:cNvPr id="145" name="TextBox 144"/>
                <p:cNvSpPr txBox="1"/>
                <p:nvPr/>
              </p:nvSpPr>
              <p:spPr>
                <a:xfrm>
                  <a:off x="551053" y="364386"/>
                  <a:ext cx="895838" cy="646331"/>
                </a:xfrm>
                <a:prstGeom prst="rect">
                  <a:avLst/>
                </a:prstGeom>
                <a:noFill/>
              </p:spPr>
              <p:txBody>
                <a:bodyPr wrap="square" rtlCol="0">
                  <a:spAutoFit/>
                </a:bodyPr>
                <a:lstStyle/>
                <a:p>
                  <a:pPr algn="ctr"/>
                  <a:r>
                    <a:rPr lang="en-US" sz="3600" dirty="0" smtClean="0">
                      <a:solidFill>
                        <a:srgbClr val="000000"/>
                      </a:solidFill>
                      <a:latin typeface="Helvetica"/>
                      <a:cs typeface="Helvetica"/>
                    </a:rPr>
                    <a:t>~</a:t>
                  </a:r>
                </a:p>
              </p:txBody>
            </p:sp>
          </p:grpSp>
          <p:grpSp>
            <p:nvGrpSpPr>
              <p:cNvPr id="163" name="Group 162"/>
              <p:cNvGrpSpPr/>
              <p:nvPr/>
            </p:nvGrpSpPr>
            <p:grpSpPr>
              <a:xfrm>
                <a:off x="5924016" y="2458416"/>
                <a:ext cx="718797" cy="2471759"/>
                <a:chOff x="3425965" y="1390933"/>
                <a:chExt cx="718797" cy="2977410"/>
              </a:xfrm>
            </p:grpSpPr>
            <p:sp>
              <p:nvSpPr>
                <p:cNvPr id="164" name="TextBox 163"/>
                <p:cNvSpPr txBox="1"/>
                <p:nvPr/>
              </p:nvSpPr>
              <p:spPr>
                <a:xfrm>
                  <a:off x="3499707" y="3415052"/>
                  <a:ext cx="612463" cy="444887"/>
                </a:xfrm>
                <a:prstGeom prst="rect">
                  <a:avLst/>
                </a:prstGeom>
                <a:noFill/>
              </p:spPr>
              <p:txBody>
                <a:bodyPr wrap="square" rtlCol="0">
                  <a:spAutoFit/>
                </a:bodyPr>
                <a:lstStyle/>
                <a:p>
                  <a:r>
                    <a:rPr lang="en-US" dirty="0" smtClean="0">
                      <a:solidFill>
                        <a:srgbClr val="BFBFBF"/>
                      </a:solidFill>
                      <a:latin typeface="Helvetica"/>
                      <a:cs typeface="Helvetica"/>
                    </a:rPr>
                    <a:t>Yes</a:t>
                  </a:r>
                  <a:endParaRPr lang="en-US" dirty="0">
                    <a:solidFill>
                      <a:srgbClr val="BFBFBF"/>
                    </a:solidFill>
                    <a:latin typeface="Helvetica"/>
                    <a:cs typeface="Helvetica"/>
                  </a:endParaRPr>
                </a:p>
              </p:txBody>
            </p:sp>
            <p:sp>
              <p:nvSpPr>
                <p:cNvPr id="165" name="TextBox 164"/>
                <p:cNvSpPr txBox="1"/>
                <p:nvPr/>
              </p:nvSpPr>
              <p:spPr>
                <a:xfrm>
                  <a:off x="3554979" y="3923456"/>
                  <a:ext cx="589783" cy="444887"/>
                </a:xfrm>
                <a:prstGeom prst="rect">
                  <a:avLst/>
                </a:prstGeom>
                <a:noFill/>
              </p:spPr>
              <p:txBody>
                <a:bodyPr wrap="square" rtlCol="0">
                  <a:spAutoFit/>
                </a:bodyPr>
                <a:lstStyle/>
                <a:p>
                  <a:r>
                    <a:rPr lang="en-US" dirty="0" smtClean="0">
                      <a:solidFill>
                        <a:srgbClr val="FF0000"/>
                      </a:solidFill>
                      <a:latin typeface="Helvetica"/>
                      <a:cs typeface="Helvetica"/>
                    </a:rPr>
                    <a:t>No</a:t>
                  </a:r>
                  <a:endParaRPr lang="en-US" dirty="0">
                    <a:solidFill>
                      <a:srgbClr val="FF0000"/>
                    </a:solidFill>
                    <a:latin typeface="Helvetica"/>
                    <a:cs typeface="Helvetica"/>
                  </a:endParaRPr>
                </a:p>
              </p:txBody>
            </p:sp>
            <p:cxnSp>
              <p:nvCxnSpPr>
                <p:cNvPr id="166" name="Straight Arrow Connector 165"/>
                <p:cNvCxnSpPr/>
                <p:nvPr/>
              </p:nvCxnSpPr>
              <p:spPr>
                <a:xfrm flipV="1">
                  <a:off x="3453883" y="3899775"/>
                  <a:ext cx="613132" cy="12032"/>
                </a:xfrm>
                <a:prstGeom prst="straightConnector1">
                  <a:avLst/>
                </a:prstGeom>
                <a:ln w="25400" cap="flat" cmpd="sng" algn="ctr">
                  <a:solidFill>
                    <a:srgbClr val="FF0000"/>
                  </a:solidFill>
                  <a:prstDash val="dot"/>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67" name="Freeform 166"/>
                <p:cNvSpPr/>
                <p:nvPr/>
              </p:nvSpPr>
              <p:spPr>
                <a:xfrm>
                  <a:off x="3425965" y="1390933"/>
                  <a:ext cx="568170" cy="2514335"/>
                </a:xfrm>
                <a:custGeom>
                  <a:avLst/>
                  <a:gdLst>
                    <a:gd name="connsiteX0" fmla="*/ 0 w 1593064"/>
                    <a:gd name="connsiteY0" fmla="*/ 917185 h 917185"/>
                    <a:gd name="connsiteX1" fmla="*/ 167105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219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757252"/>
                    <a:gd name="connsiteY0" fmla="*/ 917185 h 917185"/>
                    <a:gd name="connsiteX1" fmla="*/ 181594 w 757252"/>
                    <a:gd name="connsiteY1" fmla="*/ 738947 h 917185"/>
                    <a:gd name="connsiteX2" fmla="*/ 181708 w 757252"/>
                    <a:gd name="connsiteY2" fmla="*/ 237651 h 917185"/>
                    <a:gd name="connsiteX3" fmla="*/ 367630 w 757252"/>
                    <a:gd name="connsiteY3" fmla="*/ 37133 h 917185"/>
                    <a:gd name="connsiteX4" fmla="*/ 757252 w 757252"/>
                    <a:gd name="connsiteY4" fmla="*/ 14853 h 91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52" h="917185">
                      <a:moveTo>
                        <a:pt x="0" y="917185"/>
                      </a:moveTo>
                      <a:cubicBezTo>
                        <a:pt x="69627" y="884694"/>
                        <a:pt x="188099" y="912744"/>
                        <a:pt x="181594" y="738947"/>
                      </a:cubicBezTo>
                      <a:cubicBezTo>
                        <a:pt x="174006" y="250922"/>
                        <a:pt x="200046" y="519720"/>
                        <a:pt x="181708" y="237651"/>
                      </a:cubicBezTo>
                      <a:cubicBezTo>
                        <a:pt x="209624" y="82582"/>
                        <a:pt x="271706" y="74266"/>
                        <a:pt x="367630" y="37133"/>
                      </a:cubicBezTo>
                      <a:cubicBezTo>
                        <a:pt x="463554" y="0"/>
                        <a:pt x="597992" y="14142"/>
                        <a:pt x="757252" y="14853"/>
                      </a:cubicBezTo>
                    </a:path>
                  </a:pathLst>
                </a:custGeom>
                <a:ln w="25400" cap="flat" cmpd="sng" algn="ctr">
                  <a:solidFill>
                    <a:srgbClr val="A6A6A6"/>
                  </a:solidFill>
                  <a:prstDash val="sysDash"/>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rgbClr val="3366FF"/>
                      </a:solidFill>
                    </a:ln>
                    <a:solidFill>
                      <a:srgbClr val="000000"/>
                    </a:solidFill>
                  </a:endParaRPr>
                </a:p>
              </p:txBody>
            </p:sp>
          </p:grpSp>
        </p:grpSp>
      </p:grpSp>
      <p:sp>
        <p:nvSpPr>
          <p:cNvPr id="72" name="Title 1"/>
          <p:cNvSpPr txBox="1">
            <a:spLocks/>
          </p:cNvSpPr>
          <p:nvPr/>
        </p:nvSpPr>
        <p:spPr>
          <a:xfrm>
            <a:off x="1477298" y="481508"/>
            <a:ext cx="6241243" cy="6690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0000"/>
                </a:solidFill>
              </a:rPr>
              <a:t>Symptom: Tenant Isolation Breach</a:t>
            </a:r>
            <a:endParaRPr lang="en-US" sz="3200" dirty="0">
              <a:solidFill>
                <a:srgbClr val="FF0000"/>
              </a:solidFill>
            </a:endParaRPr>
          </a:p>
        </p:txBody>
      </p:sp>
      <p:sp>
        <p:nvSpPr>
          <p:cNvPr id="74" name="TextBox 73"/>
          <p:cNvSpPr txBox="1"/>
          <p:nvPr/>
        </p:nvSpPr>
        <p:spPr>
          <a:xfrm>
            <a:off x="4303888" y="1639096"/>
            <a:ext cx="2104057" cy="1138773"/>
          </a:xfrm>
          <a:prstGeom prst="rect">
            <a:avLst/>
          </a:prstGeom>
          <a:noFill/>
        </p:spPr>
        <p:txBody>
          <a:bodyPr wrap="square" rtlCol="0">
            <a:spAutoFit/>
          </a:bodyPr>
          <a:lstStyle/>
          <a:p>
            <a:r>
              <a:rPr lang="en-US" sz="4000" dirty="0" smtClean="0"/>
              <a:t>HSA</a:t>
            </a:r>
          </a:p>
          <a:p>
            <a:r>
              <a:rPr lang="en-US" sz="2800" dirty="0" smtClean="0"/>
              <a:t>[NSDI </a:t>
            </a:r>
            <a:r>
              <a:rPr lang="fr-FR" sz="2800" dirty="0" smtClean="0"/>
              <a:t>’</a:t>
            </a:r>
            <a:r>
              <a:rPr lang="en-US" sz="2800" dirty="0" smtClean="0"/>
              <a:t>12]</a:t>
            </a:r>
            <a:endParaRPr lang="en-US" sz="2800" dirty="0"/>
          </a:p>
        </p:txBody>
      </p:sp>
      <p:sp>
        <p:nvSpPr>
          <p:cNvPr id="76" name="TextBox 75"/>
          <p:cNvSpPr txBox="1"/>
          <p:nvPr/>
        </p:nvSpPr>
        <p:spPr>
          <a:xfrm>
            <a:off x="6501566" y="3917434"/>
            <a:ext cx="2719624" cy="1077218"/>
          </a:xfrm>
          <a:prstGeom prst="rect">
            <a:avLst/>
          </a:prstGeom>
          <a:noFill/>
        </p:spPr>
        <p:txBody>
          <a:bodyPr wrap="square" rtlCol="0">
            <a:spAutoFit/>
          </a:bodyPr>
          <a:lstStyle/>
          <a:p>
            <a:r>
              <a:rPr lang="en-US" sz="4000" dirty="0" err="1" smtClean="0"/>
              <a:t>OFRewind</a:t>
            </a:r>
            <a:endParaRPr lang="en-US" sz="4000" dirty="0" smtClean="0"/>
          </a:p>
          <a:p>
            <a:r>
              <a:rPr lang="en-US" sz="2400" dirty="0" smtClean="0"/>
              <a:t>[ATC ‘11]</a:t>
            </a:r>
            <a:endParaRPr lang="en-US" sz="2400" dirty="0"/>
          </a:p>
        </p:txBody>
      </p:sp>
      <p:grpSp>
        <p:nvGrpSpPr>
          <p:cNvPr id="5" name="Group 4"/>
          <p:cNvGrpSpPr/>
          <p:nvPr/>
        </p:nvGrpSpPr>
        <p:grpSpPr>
          <a:xfrm>
            <a:off x="3738300" y="1737310"/>
            <a:ext cx="1544326" cy="3989426"/>
            <a:chOff x="3738300" y="1737310"/>
            <a:chExt cx="1544326" cy="3989426"/>
          </a:xfrm>
        </p:grpSpPr>
        <p:grpSp>
          <p:nvGrpSpPr>
            <p:cNvPr id="158" name="Group 157"/>
            <p:cNvGrpSpPr/>
            <p:nvPr/>
          </p:nvGrpSpPr>
          <p:grpSpPr>
            <a:xfrm>
              <a:off x="4569535" y="3245102"/>
              <a:ext cx="713091" cy="2481634"/>
              <a:chOff x="3425965" y="4078592"/>
              <a:chExt cx="713091" cy="2481634"/>
            </a:xfrm>
          </p:grpSpPr>
          <p:sp>
            <p:nvSpPr>
              <p:cNvPr id="159" name="TextBox 158"/>
              <p:cNvSpPr txBox="1"/>
              <p:nvPr/>
            </p:nvSpPr>
            <p:spPr>
              <a:xfrm>
                <a:off x="3501094" y="4360618"/>
                <a:ext cx="612463" cy="369332"/>
              </a:xfrm>
              <a:prstGeom prst="rect">
                <a:avLst/>
              </a:prstGeom>
              <a:noFill/>
            </p:spPr>
            <p:txBody>
              <a:bodyPr wrap="square" rtlCol="0">
                <a:spAutoFit/>
              </a:bodyPr>
              <a:lstStyle/>
              <a:p>
                <a:r>
                  <a:rPr lang="en-US" dirty="0" smtClean="0">
                    <a:solidFill>
                      <a:srgbClr val="BFBFBF"/>
                    </a:solidFill>
                    <a:latin typeface="Helvetica"/>
                    <a:cs typeface="Helvetica"/>
                  </a:rPr>
                  <a:t>Yes</a:t>
                </a:r>
                <a:endParaRPr lang="en-US" dirty="0">
                  <a:solidFill>
                    <a:srgbClr val="BFBFBF"/>
                  </a:solidFill>
                  <a:latin typeface="Helvetica"/>
                  <a:cs typeface="Helvetica"/>
                </a:endParaRPr>
              </a:p>
            </p:txBody>
          </p:sp>
          <p:sp>
            <p:nvSpPr>
              <p:cNvPr id="160" name="TextBox 159"/>
              <p:cNvSpPr txBox="1"/>
              <p:nvPr/>
            </p:nvSpPr>
            <p:spPr>
              <a:xfrm>
                <a:off x="3549273" y="4078592"/>
                <a:ext cx="589783" cy="369332"/>
              </a:xfrm>
              <a:prstGeom prst="rect">
                <a:avLst/>
              </a:prstGeom>
              <a:noFill/>
            </p:spPr>
            <p:txBody>
              <a:bodyPr wrap="square" rtlCol="0">
                <a:spAutoFit/>
              </a:bodyPr>
              <a:lstStyle/>
              <a:p>
                <a:r>
                  <a:rPr lang="en-US" dirty="0" smtClean="0">
                    <a:solidFill>
                      <a:srgbClr val="FF0000"/>
                    </a:solidFill>
                    <a:latin typeface="Helvetica"/>
                    <a:cs typeface="Helvetica"/>
                  </a:rPr>
                  <a:t>No</a:t>
                </a:r>
                <a:endParaRPr lang="en-US" dirty="0">
                  <a:solidFill>
                    <a:srgbClr val="FF0000"/>
                  </a:solidFill>
                  <a:latin typeface="Helvetica"/>
                  <a:cs typeface="Helvetica"/>
                </a:endParaRPr>
              </a:p>
            </p:txBody>
          </p:sp>
          <p:cxnSp>
            <p:nvCxnSpPr>
              <p:cNvPr id="161" name="Straight Arrow Connector 160"/>
              <p:cNvCxnSpPr/>
              <p:nvPr/>
            </p:nvCxnSpPr>
            <p:spPr>
              <a:xfrm flipV="1">
                <a:off x="3510583" y="4103895"/>
                <a:ext cx="613132" cy="12032"/>
              </a:xfrm>
              <a:prstGeom prst="straightConnector1">
                <a:avLst/>
              </a:prstGeom>
              <a:ln w="25400" cap="flat" cmpd="sng" algn="ctr">
                <a:solidFill>
                  <a:srgbClr val="FF0000"/>
                </a:solidFill>
                <a:prstDash val="dot"/>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62" name="Freeform 161"/>
              <p:cNvSpPr/>
              <p:nvPr/>
            </p:nvSpPr>
            <p:spPr>
              <a:xfrm flipV="1">
                <a:off x="3425965" y="4103894"/>
                <a:ext cx="568170" cy="2456332"/>
              </a:xfrm>
              <a:custGeom>
                <a:avLst/>
                <a:gdLst>
                  <a:gd name="connsiteX0" fmla="*/ 0 w 1593064"/>
                  <a:gd name="connsiteY0" fmla="*/ 917185 h 917185"/>
                  <a:gd name="connsiteX1" fmla="*/ 167105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219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757252"/>
                  <a:gd name="connsiteY0" fmla="*/ 917185 h 917185"/>
                  <a:gd name="connsiteX1" fmla="*/ 181594 w 757252"/>
                  <a:gd name="connsiteY1" fmla="*/ 738947 h 917185"/>
                  <a:gd name="connsiteX2" fmla="*/ 181708 w 757252"/>
                  <a:gd name="connsiteY2" fmla="*/ 237651 h 917185"/>
                  <a:gd name="connsiteX3" fmla="*/ 367630 w 757252"/>
                  <a:gd name="connsiteY3" fmla="*/ 37133 h 917185"/>
                  <a:gd name="connsiteX4" fmla="*/ 757252 w 757252"/>
                  <a:gd name="connsiteY4" fmla="*/ 14853 h 91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52" h="917185">
                    <a:moveTo>
                      <a:pt x="0" y="917185"/>
                    </a:moveTo>
                    <a:cubicBezTo>
                      <a:pt x="69627" y="884694"/>
                      <a:pt x="188099" y="912744"/>
                      <a:pt x="181594" y="738947"/>
                    </a:cubicBezTo>
                    <a:cubicBezTo>
                      <a:pt x="174006" y="250922"/>
                      <a:pt x="200046" y="519720"/>
                      <a:pt x="181708" y="237651"/>
                    </a:cubicBezTo>
                    <a:cubicBezTo>
                      <a:pt x="209624" y="82582"/>
                      <a:pt x="271706" y="74266"/>
                      <a:pt x="367630" y="37133"/>
                    </a:cubicBezTo>
                    <a:cubicBezTo>
                      <a:pt x="463554" y="0"/>
                      <a:pt x="597992" y="14142"/>
                      <a:pt x="757252" y="14853"/>
                    </a:cubicBezTo>
                  </a:path>
                </a:pathLst>
              </a:custGeom>
              <a:ln w="25400" cap="flat" cmpd="sng" algn="ctr">
                <a:solidFill>
                  <a:srgbClr val="A6A6A6"/>
                </a:solidFill>
                <a:prstDash val="sysDash"/>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rgbClr val="3366FF"/>
                    </a:solidFill>
                  </a:ln>
                  <a:solidFill>
                    <a:srgbClr val="000000"/>
                  </a:solidFill>
                </a:endParaRPr>
              </a:p>
            </p:txBody>
          </p:sp>
        </p:grpSp>
        <p:cxnSp>
          <p:nvCxnSpPr>
            <p:cNvPr id="75" name="Straight Arrow Connector 74"/>
            <p:cNvCxnSpPr/>
            <p:nvPr/>
          </p:nvCxnSpPr>
          <p:spPr>
            <a:xfrm flipH="1">
              <a:off x="4268101" y="1737310"/>
              <a:ext cx="4762" cy="3384306"/>
            </a:xfrm>
            <a:prstGeom prst="straightConnector1">
              <a:avLst/>
            </a:prstGeom>
            <a:ln w="57150" cmpd="sng">
              <a:solidFill>
                <a:srgbClr val="FF0000"/>
              </a:solidFill>
              <a:prstDash val="soli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54" name="Group 153"/>
            <p:cNvGrpSpPr/>
            <p:nvPr/>
          </p:nvGrpSpPr>
          <p:grpSpPr>
            <a:xfrm>
              <a:off x="3738300" y="2883995"/>
              <a:ext cx="1023765" cy="847141"/>
              <a:chOff x="477850" y="163576"/>
              <a:chExt cx="1023765" cy="847141"/>
            </a:xfrm>
          </p:grpSpPr>
          <p:sp>
            <p:nvSpPr>
              <p:cNvPr id="155" name="Oval 154"/>
              <p:cNvSpPr>
                <a:spLocks noChangeAspect="1"/>
              </p:cNvSpPr>
              <p:nvPr/>
            </p:nvSpPr>
            <p:spPr>
              <a:xfrm>
                <a:off x="658818" y="242644"/>
                <a:ext cx="658478" cy="657640"/>
              </a:xfrm>
              <a:prstGeom prst="ellipse">
                <a:avLst/>
              </a:prstGeom>
              <a:solidFill>
                <a:srgbClr val="FFFFFF"/>
              </a:solidFill>
              <a:ln w="254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400" dirty="0">
                  <a:solidFill>
                    <a:srgbClr val="FF0000"/>
                  </a:solidFill>
                </a:endParaRPr>
              </a:p>
            </p:txBody>
          </p:sp>
          <p:sp>
            <p:nvSpPr>
              <p:cNvPr id="156" name="Rectangle 155"/>
              <p:cNvSpPr/>
              <p:nvPr/>
            </p:nvSpPr>
            <p:spPr>
              <a:xfrm>
                <a:off x="477850" y="163576"/>
                <a:ext cx="1023765" cy="646331"/>
              </a:xfrm>
              <a:prstGeom prst="rect">
                <a:avLst/>
              </a:prstGeom>
            </p:spPr>
            <p:txBody>
              <a:bodyPr wrap="square">
                <a:spAutoFit/>
              </a:bodyPr>
              <a:lstStyle/>
              <a:p>
                <a:pPr algn="ctr"/>
                <a:r>
                  <a:rPr lang="en-US" sz="3600" dirty="0" smtClean="0">
                    <a:latin typeface="Helvetica"/>
                    <a:cs typeface="Helvetica"/>
                  </a:rPr>
                  <a:t>?</a:t>
                </a:r>
                <a:endParaRPr lang="en-US" sz="3600" dirty="0"/>
              </a:p>
            </p:txBody>
          </p:sp>
          <p:sp>
            <p:nvSpPr>
              <p:cNvPr id="157" name="TextBox 156"/>
              <p:cNvSpPr txBox="1"/>
              <p:nvPr/>
            </p:nvSpPr>
            <p:spPr>
              <a:xfrm>
                <a:off x="551053" y="364386"/>
                <a:ext cx="895838" cy="646331"/>
              </a:xfrm>
              <a:prstGeom prst="rect">
                <a:avLst/>
              </a:prstGeom>
              <a:noFill/>
            </p:spPr>
            <p:txBody>
              <a:bodyPr wrap="square" rtlCol="0">
                <a:spAutoFit/>
              </a:bodyPr>
              <a:lstStyle/>
              <a:p>
                <a:pPr algn="ctr"/>
                <a:r>
                  <a:rPr lang="en-US" sz="3600" dirty="0" smtClean="0">
                    <a:solidFill>
                      <a:srgbClr val="000000"/>
                    </a:solidFill>
                    <a:latin typeface="Helvetica"/>
                    <a:cs typeface="Helvetica"/>
                  </a:rPr>
                  <a:t>~</a:t>
                </a:r>
              </a:p>
            </p:txBody>
          </p:sp>
        </p:grpSp>
      </p:grpSp>
      <p:grpSp>
        <p:nvGrpSpPr>
          <p:cNvPr id="6" name="Group 5"/>
          <p:cNvGrpSpPr/>
          <p:nvPr/>
        </p:nvGrpSpPr>
        <p:grpSpPr>
          <a:xfrm>
            <a:off x="7085614" y="1255157"/>
            <a:ext cx="1579653" cy="2639531"/>
            <a:chOff x="7085614" y="1255157"/>
            <a:chExt cx="1579653" cy="2639531"/>
          </a:xfrm>
        </p:grpSpPr>
        <p:cxnSp>
          <p:nvCxnSpPr>
            <p:cNvPr id="128" name="Straight Arrow Connector 127"/>
            <p:cNvCxnSpPr/>
            <p:nvPr/>
          </p:nvCxnSpPr>
          <p:spPr>
            <a:xfrm>
              <a:off x="7611900" y="2757060"/>
              <a:ext cx="0" cy="1137628"/>
            </a:xfrm>
            <a:prstGeom prst="straightConnector1">
              <a:avLst/>
            </a:prstGeom>
            <a:ln w="57150" cmpd="sng">
              <a:solidFill>
                <a:srgbClr val="FF0000"/>
              </a:solidFill>
              <a:prstDash val="soli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50" name="Group 149"/>
            <p:cNvGrpSpPr/>
            <p:nvPr/>
          </p:nvGrpSpPr>
          <p:grpSpPr>
            <a:xfrm>
              <a:off x="7085614" y="2937244"/>
              <a:ext cx="1023765" cy="847141"/>
              <a:chOff x="455170" y="163576"/>
              <a:chExt cx="1023765" cy="847141"/>
            </a:xfrm>
          </p:grpSpPr>
          <p:sp>
            <p:nvSpPr>
              <p:cNvPr id="151" name="Oval 150"/>
              <p:cNvSpPr>
                <a:spLocks noChangeAspect="1"/>
              </p:cNvSpPr>
              <p:nvPr/>
            </p:nvSpPr>
            <p:spPr>
              <a:xfrm>
                <a:off x="658818" y="242644"/>
                <a:ext cx="658478" cy="657640"/>
              </a:xfrm>
              <a:prstGeom prst="ellipse">
                <a:avLst/>
              </a:prstGeom>
              <a:solidFill>
                <a:srgbClr val="FFFFFF"/>
              </a:solidFill>
              <a:ln w="2540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2400" dirty="0">
                  <a:solidFill>
                    <a:srgbClr val="FF0000"/>
                  </a:solidFill>
                </a:endParaRPr>
              </a:p>
            </p:txBody>
          </p:sp>
          <p:sp>
            <p:nvSpPr>
              <p:cNvPr id="152" name="Rectangle 151"/>
              <p:cNvSpPr/>
              <p:nvPr/>
            </p:nvSpPr>
            <p:spPr>
              <a:xfrm>
                <a:off x="455170" y="163576"/>
                <a:ext cx="1023765" cy="646331"/>
              </a:xfrm>
              <a:prstGeom prst="rect">
                <a:avLst/>
              </a:prstGeom>
            </p:spPr>
            <p:txBody>
              <a:bodyPr wrap="square">
                <a:spAutoFit/>
              </a:bodyPr>
              <a:lstStyle/>
              <a:p>
                <a:pPr algn="ctr"/>
                <a:r>
                  <a:rPr lang="en-US" sz="3600" dirty="0" smtClean="0">
                    <a:latin typeface="Helvetica"/>
                    <a:cs typeface="Helvetica"/>
                  </a:rPr>
                  <a:t>?</a:t>
                </a:r>
                <a:endParaRPr lang="en-US" sz="3600" dirty="0"/>
              </a:p>
            </p:txBody>
          </p:sp>
          <p:sp>
            <p:nvSpPr>
              <p:cNvPr id="153" name="TextBox 152"/>
              <p:cNvSpPr txBox="1"/>
              <p:nvPr/>
            </p:nvSpPr>
            <p:spPr>
              <a:xfrm>
                <a:off x="528373" y="364386"/>
                <a:ext cx="895838" cy="646331"/>
              </a:xfrm>
              <a:prstGeom prst="rect">
                <a:avLst/>
              </a:prstGeom>
              <a:noFill/>
            </p:spPr>
            <p:txBody>
              <a:bodyPr wrap="square" rtlCol="0">
                <a:spAutoFit/>
              </a:bodyPr>
              <a:lstStyle/>
              <a:p>
                <a:pPr algn="ctr"/>
                <a:r>
                  <a:rPr lang="en-US" sz="3600" dirty="0" smtClean="0">
                    <a:solidFill>
                      <a:srgbClr val="000000"/>
                    </a:solidFill>
                    <a:latin typeface="Helvetica"/>
                    <a:cs typeface="Helvetica"/>
                  </a:rPr>
                  <a:t>~</a:t>
                </a:r>
              </a:p>
            </p:txBody>
          </p:sp>
        </p:grpSp>
        <p:grpSp>
          <p:nvGrpSpPr>
            <p:cNvPr id="173" name="Group 172"/>
            <p:cNvGrpSpPr/>
            <p:nvPr/>
          </p:nvGrpSpPr>
          <p:grpSpPr>
            <a:xfrm>
              <a:off x="7946470" y="1255157"/>
              <a:ext cx="718797" cy="2471759"/>
              <a:chOff x="3425965" y="1390933"/>
              <a:chExt cx="718797" cy="2977410"/>
            </a:xfrm>
          </p:grpSpPr>
          <p:sp>
            <p:nvSpPr>
              <p:cNvPr id="174" name="TextBox 173"/>
              <p:cNvSpPr txBox="1"/>
              <p:nvPr/>
            </p:nvSpPr>
            <p:spPr>
              <a:xfrm>
                <a:off x="3499707" y="3415052"/>
                <a:ext cx="612463" cy="444887"/>
              </a:xfrm>
              <a:prstGeom prst="rect">
                <a:avLst/>
              </a:prstGeom>
              <a:noFill/>
            </p:spPr>
            <p:txBody>
              <a:bodyPr wrap="square" rtlCol="0">
                <a:spAutoFit/>
              </a:bodyPr>
              <a:lstStyle/>
              <a:p>
                <a:r>
                  <a:rPr lang="en-US" dirty="0" smtClean="0">
                    <a:solidFill>
                      <a:srgbClr val="BFBFBF"/>
                    </a:solidFill>
                    <a:latin typeface="Helvetica"/>
                    <a:cs typeface="Helvetica"/>
                  </a:rPr>
                  <a:t>Yes</a:t>
                </a:r>
                <a:endParaRPr lang="en-US" dirty="0">
                  <a:solidFill>
                    <a:srgbClr val="BFBFBF"/>
                  </a:solidFill>
                  <a:latin typeface="Helvetica"/>
                  <a:cs typeface="Helvetica"/>
                </a:endParaRPr>
              </a:p>
            </p:txBody>
          </p:sp>
          <p:sp>
            <p:nvSpPr>
              <p:cNvPr id="175" name="TextBox 174"/>
              <p:cNvSpPr txBox="1"/>
              <p:nvPr/>
            </p:nvSpPr>
            <p:spPr>
              <a:xfrm>
                <a:off x="3554979" y="3923456"/>
                <a:ext cx="589783" cy="444887"/>
              </a:xfrm>
              <a:prstGeom prst="rect">
                <a:avLst/>
              </a:prstGeom>
              <a:noFill/>
            </p:spPr>
            <p:txBody>
              <a:bodyPr wrap="square" rtlCol="0">
                <a:spAutoFit/>
              </a:bodyPr>
              <a:lstStyle/>
              <a:p>
                <a:r>
                  <a:rPr lang="en-US" dirty="0" smtClean="0">
                    <a:solidFill>
                      <a:srgbClr val="FF0000"/>
                    </a:solidFill>
                    <a:latin typeface="Helvetica"/>
                    <a:cs typeface="Helvetica"/>
                  </a:rPr>
                  <a:t>No</a:t>
                </a:r>
                <a:endParaRPr lang="en-US" dirty="0">
                  <a:solidFill>
                    <a:srgbClr val="FF0000"/>
                  </a:solidFill>
                  <a:latin typeface="Helvetica"/>
                  <a:cs typeface="Helvetica"/>
                </a:endParaRPr>
              </a:p>
            </p:txBody>
          </p:sp>
          <p:cxnSp>
            <p:nvCxnSpPr>
              <p:cNvPr id="176" name="Straight Arrow Connector 175"/>
              <p:cNvCxnSpPr/>
              <p:nvPr/>
            </p:nvCxnSpPr>
            <p:spPr>
              <a:xfrm flipV="1">
                <a:off x="3453883" y="3899775"/>
                <a:ext cx="613132" cy="12032"/>
              </a:xfrm>
              <a:prstGeom prst="straightConnector1">
                <a:avLst/>
              </a:prstGeom>
              <a:ln w="25400" cap="flat" cmpd="sng" algn="ctr">
                <a:solidFill>
                  <a:srgbClr val="FF0000"/>
                </a:solidFill>
                <a:prstDash val="dot"/>
                <a:round/>
                <a:headEnd type="non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77" name="Freeform 176"/>
              <p:cNvSpPr/>
              <p:nvPr/>
            </p:nvSpPr>
            <p:spPr>
              <a:xfrm>
                <a:off x="3425965" y="1390933"/>
                <a:ext cx="568170" cy="2514335"/>
              </a:xfrm>
              <a:custGeom>
                <a:avLst/>
                <a:gdLst>
                  <a:gd name="connsiteX0" fmla="*/ 0 w 1593064"/>
                  <a:gd name="connsiteY0" fmla="*/ 917185 h 917185"/>
                  <a:gd name="connsiteX1" fmla="*/ 167105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105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67219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593064"/>
                  <a:gd name="connsiteY0" fmla="*/ 917185 h 917185"/>
                  <a:gd name="connsiteX1" fmla="*/ 181594 w 1593064"/>
                  <a:gd name="connsiteY1" fmla="*/ 738947 h 917185"/>
                  <a:gd name="connsiteX2" fmla="*/ 181708 w 1593064"/>
                  <a:gd name="connsiteY2" fmla="*/ 237651 h 917185"/>
                  <a:gd name="connsiteX3" fmla="*/ 367630 w 1593064"/>
                  <a:gd name="connsiteY3" fmla="*/ 37133 h 917185"/>
                  <a:gd name="connsiteX4" fmla="*/ 1593064 w 1593064"/>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1119766"/>
                  <a:gd name="connsiteY0" fmla="*/ 917185 h 917185"/>
                  <a:gd name="connsiteX1" fmla="*/ 181594 w 1119766"/>
                  <a:gd name="connsiteY1" fmla="*/ 738947 h 917185"/>
                  <a:gd name="connsiteX2" fmla="*/ 181708 w 1119766"/>
                  <a:gd name="connsiteY2" fmla="*/ 237651 h 917185"/>
                  <a:gd name="connsiteX3" fmla="*/ 367630 w 1119766"/>
                  <a:gd name="connsiteY3" fmla="*/ 37133 h 917185"/>
                  <a:gd name="connsiteX4" fmla="*/ 1119766 w 1119766"/>
                  <a:gd name="connsiteY4" fmla="*/ 14853 h 917185"/>
                  <a:gd name="connsiteX0" fmla="*/ 0 w 757252"/>
                  <a:gd name="connsiteY0" fmla="*/ 917185 h 917185"/>
                  <a:gd name="connsiteX1" fmla="*/ 181594 w 757252"/>
                  <a:gd name="connsiteY1" fmla="*/ 738947 h 917185"/>
                  <a:gd name="connsiteX2" fmla="*/ 181708 w 757252"/>
                  <a:gd name="connsiteY2" fmla="*/ 237651 h 917185"/>
                  <a:gd name="connsiteX3" fmla="*/ 367630 w 757252"/>
                  <a:gd name="connsiteY3" fmla="*/ 37133 h 917185"/>
                  <a:gd name="connsiteX4" fmla="*/ 757252 w 757252"/>
                  <a:gd name="connsiteY4" fmla="*/ 14853 h 91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52" h="917185">
                    <a:moveTo>
                      <a:pt x="0" y="917185"/>
                    </a:moveTo>
                    <a:cubicBezTo>
                      <a:pt x="69627" y="884694"/>
                      <a:pt x="188099" y="912744"/>
                      <a:pt x="181594" y="738947"/>
                    </a:cubicBezTo>
                    <a:cubicBezTo>
                      <a:pt x="174006" y="250922"/>
                      <a:pt x="200046" y="519720"/>
                      <a:pt x="181708" y="237651"/>
                    </a:cubicBezTo>
                    <a:cubicBezTo>
                      <a:pt x="209624" y="82582"/>
                      <a:pt x="271706" y="74266"/>
                      <a:pt x="367630" y="37133"/>
                    </a:cubicBezTo>
                    <a:cubicBezTo>
                      <a:pt x="463554" y="0"/>
                      <a:pt x="597992" y="14142"/>
                      <a:pt x="757252" y="14853"/>
                    </a:cubicBezTo>
                  </a:path>
                </a:pathLst>
              </a:custGeom>
              <a:ln w="25400" cap="flat" cmpd="sng" algn="ctr">
                <a:solidFill>
                  <a:srgbClr val="A6A6A6"/>
                </a:solidFill>
                <a:prstDash val="sysDash"/>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rgbClr val="3366FF"/>
                    </a:solidFill>
                  </a:ln>
                  <a:solidFill>
                    <a:srgbClr val="000000"/>
                  </a:solidFill>
                </a:endParaRPr>
              </a:p>
            </p:txBody>
          </p:sp>
        </p:grpSp>
      </p:grpSp>
      <p:sp>
        <p:nvSpPr>
          <p:cNvPr id="79" name="TextBox 78"/>
          <p:cNvSpPr txBox="1"/>
          <p:nvPr/>
        </p:nvSpPr>
        <p:spPr>
          <a:xfrm>
            <a:off x="5707951" y="1588154"/>
            <a:ext cx="3353122" cy="1200329"/>
          </a:xfrm>
          <a:prstGeom prst="rect">
            <a:avLst/>
          </a:prstGeom>
          <a:noFill/>
        </p:spPr>
        <p:txBody>
          <a:bodyPr wrap="square" rtlCol="0">
            <a:spAutoFit/>
          </a:bodyPr>
          <a:lstStyle/>
          <a:p>
            <a:pPr algn="ctr"/>
            <a:r>
              <a:rPr lang="en-US" sz="3600" dirty="0" smtClean="0"/>
              <a:t>Correspondence Checking</a:t>
            </a:r>
            <a:endParaRPr lang="en-US" sz="3600" dirty="0"/>
          </a:p>
        </p:txBody>
      </p:sp>
      <p:sp>
        <p:nvSpPr>
          <p:cNvPr id="71" name="Title 1"/>
          <p:cNvSpPr txBox="1">
            <a:spLocks/>
          </p:cNvSpPr>
          <p:nvPr/>
        </p:nvSpPr>
        <p:spPr>
          <a:xfrm>
            <a:off x="4911512" y="5292288"/>
            <a:ext cx="4232488" cy="1379263"/>
          </a:xfrm>
          <a:prstGeom prst="rect">
            <a:avLst/>
          </a:prstGeom>
          <a:solidFill>
            <a:srgbClr val="FF0000"/>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rPr>
              <a:t>Cause: </a:t>
            </a:r>
            <a:r>
              <a:rPr lang="en-US" sz="3600" b="1" dirty="0" err="1" smtClean="0">
                <a:solidFill>
                  <a:schemeClr val="bg1"/>
                </a:solidFill>
              </a:rPr>
              <a:t>NetHypervisor</a:t>
            </a:r>
            <a:r>
              <a:rPr lang="en-US" sz="3600" b="1" dirty="0" smtClean="0">
                <a:solidFill>
                  <a:schemeClr val="bg1"/>
                </a:solidFill>
              </a:rPr>
              <a:t> Bug</a:t>
            </a:r>
            <a:endParaRPr lang="en-US" sz="3600" dirty="0">
              <a:solidFill>
                <a:schemeClr val="bg1"/>
              </a:solidFill>
            </a:endParaRPr>
          </a:p>
        </p:txBody>
      </p:sp>
    </p:spTree>
    <p:extLst>
      <p:ext uri="{BB962C8B-B14F-4D97-AF65-F5344CB8AC3E}">
        <p14:creationId xmlns:p14="http://schemas.microsoft.com/office/powerpoint/2010/main" val="3369432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6" grpId="0"/>
      <p:bldP spid="79"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to automate troubleshooting?</a:t>
            </a:r>
            <a:endParaRPr lang="en-US" dirty="0"/>
          </a:p>
        </p:txBody>
      </p:sp>
      <p:sp>
        <p:nvSpPr>
          <p:cNvPr id="4" name="TextBox 3"/>
          <p:cNvSpPr txBox="1"/>
          <p:nvPr/>
        </p:nvSpPr>
        <p:spPr>
          <a:xfrm>
            <a:off x="6243863" y="1934384"/>
            <a:ext cx="2131672" cy="584776"/>
          </a:xfrm>
          <a:prstGeom prst="rect">
            <a:avLst/>
          </a:prstGeom>
          <a:noFill/>
        </p:spPr>
        <p:txBody>
          <a:bodyPr wrap="square" rtlCol="0">
            <a:spAutoFit/>
          </a:bodyPr>
          <a:lstStyle/>
          <a:p>
            <a:pPr algn="ctr"/>
            <a:r>
              <a:rPr lang="en-US" sz="3200" dirty="0" smtClean="0"/>
              <a:t>Network</a:t>
            </a:r>
            <a:endParaRPr lang="en-US" sz="3200" dirty="0"/>
          </a:p>
        </p:txBody>
      </p:sp>
      <p:grpSp>
        <p:nvGrpSpPr>
          <p:cNvPr id="5" name="Group 4"/>
          <p:cNvGrpSpPr/>
          <p:nvPr/>
        </p:nvGrpSpPr>
        <p:grpSpPr>
          <a:xfrm>
            <a:off x="5922079" y="2477862"/>
            <a:ext cx="2730199" cy="2933312"/>
            <a:chOff x="6197019" y="2816215"/>
            <a:chExt cx="2069621" cy="2332100"/>
          </a:xfrm>
        </p:grpSpPr>
        <p:grpSp>
          <p:nvGrpSpPr>
            <p:cNvPr id="6" name="Group 5"/>
            <p:cNvGrpSpPr/>
            <p:nvPr/>
          </p:nvGrpSpPr>
          <p:grpSpPr>
            <a:xfrm>
              <a:off x="6484318" y="2983844"/>
              <a:ext cx="1573039" cy="1883930"/>
              <a:chOff x="695777" y="1844772"/>
              <a:chExt cx="2756590" cy="4241450"/>
            </a:xfrm>
            <a:solidFill>
              <a:srgbClr val="FFFFFF">
                <a:alpha val="40000"/>
              </a:srgbClr>
            </a:solidFill>
          </p:grpSpPr>
          <p:pic>
            <p:nvPicPr>
              <p:cNvPr id="8" name="Picture 7" descr="Cisco_7604_Router.jpeg"/>
              <p:cNvPicPr>
                <a:picLocks noChangeAspect="1"/>
              </p:cNvPicPr>
              <p:nvPr/>
            </p:nvPicPr>
            <p:blipFill>
              <a:blip r:embed="rId3">
                <a:grayscl/>
                <a:extLst>
                  <a:ext uri="{28A0092B-C50C-407E-A947-70E740481C1C}">
                    <a14:useLocalDpi xmlns:a14="http://schemas.microsoft.com/office/drawing/2010/main" val="0"/>
                  </a:ext>
                </a:extLst>
              </a:blip>
              <a:srcRect l="10802" b="15971"/>
              <a:stretch>
                <a:fillRect/>
              </a:stretch>
            </p:blipFill>
            <p:spPr>
              <a:xfrm>
                <a:off x="947524" y="4431612"/>
                <a:ext cx="1551549" cy="1169305"/>
              </a:xfrm>
              <a:prstGeom prst="rect">
                <a:avLst/>
              </a:prstGeom>
              <a:grpFill/>
            </p:spPr>
          </p:pic>
          <p:pic>
            <p:nvPicPr>
              <p:cNvPr id="9" name="Picture 8" descr="spex-t1600base.jpg"/>
              <p:cNvPicPr>
                <a:picLocks noChangeAspect="1"/>
              </p:cNvPicPr>
              <p:nvPr/>
            </p:nvPicPr>
            <p:blipFill>
              <a:blip r:embed="rId4">
                <a:grayscl/>
                <a:extLst>
                  <a:ext uri="{28A0092B-C50C-407E-A947-70E740481C1C}">
                    <a14:useLocalDpi xmlns:a14="http://schemas.microsoft.com/office/drawing/2010/main" val="0"/>
                  </a:ext>
                </a:extLst>
              </a:blip>
              <a:srcRect l="24729" r="20351"/>
              <a:stretch>
                <a:fillRect/>
              </a:stretch>
            </p:blipFill>
            <p:spPr>
              <a:xfrm>
                <a:off x="695777" y="3240694"/>
                <a:ext cx="715062" cy="1302008"/>
              </a:xfrm>
              <a:prstGeom prst="rect">
                <a:avLst/>
              </a:prstGeom>
              <a:grpFill/>
            </p:spPr>
          </p:pic>
          <p:pic>
            <p:nvPicPr>
              <p:cNvPr id="10" name="Picture 9" descr="hp_procurve.jpg"/>
              <p:cNvPicPr>
                <a:picLocks noChangeAspect="1"/>
              </p:cNvPicPr>
              <p:nvPr/>
            </p:nvPicPr>
            <p:blipFill>
              <a:blip r:embed="rId5">
                <a:grayscl/>
                <a:extLst>
                  <a:ext uri="{28A0092B-C50C-407E-A947-70E740481C1C}">
                    <a14:useLocalDpi xmlns:a14="http://schemas.microsoft.com/office/drawing/2010/main" val="0"/>
                  </a:ext>
                </a:extLst>
              </a:blip>
              <a:srcRect l="8230"/>
              <a:stretch>
                <a:fillRect/>
              </a:stretch>
            </p:blipFill>
            <p:spPr>
              <a:xfrm>
                <a:off x="1150086" y="1844772"/>
                <a:ext cx="1348988" cy="1102482"/>
              </a:xfrm>
              <a:prstGeom prst="rect">
                <a:avLst/>
              </a:prstGeom>
              <a:grpFill/>
            </p:spPr>
          </p:pic>
          <p:pic>
            <p:nvPicPr>
              <p:cNvPr id="11" name="Picture 10" descr="NEC_IP8800_48port.jpg"/>
              <p:cNvPicPr>
                <a:picLocks noChangeAspect="1"/>
              </p:cNvPicPr>
              <p:nvPr/>
            </p:nvPicPr>
            <p:blipFill>
              <a:blip r:embed="rId6">
                <a:grayscl/>
                <a:extLst>
                  <a:ext uri="{28A0092B-C50C-407E-A947-70E740481C1C}">
                    <a14:useLocalDpi xmlns:a14="http://schemas.microsoft.com/office/drawing/2010/main" val="0"/>
                  </a:ext>
                </a:extLst>
              </a:blip>
              <a:srcRect r="2723" b="8131"/>
              <a:stretch>
                <a:fillRect/>
              </a:stretch>
            </p:blipFill>
            <p:spPr>
              <a:xfrm>
                <a:off x="1305055" y="5664039"/>
                <a:ext cx="2147312" cy="422183"/>
              </a:xfrm>
              <a:prstGeom prst="rect">
                <a:avLst/>
              </a:prstGeom>
              <a:grpFill/>
            </p:spPr>
          </p:pic>
          <p:pic>
            <p:nvPicPr>
              <p:cNvPr id="12" name="Picture 11" descr="FE111E0B-FDD0-4B43-BF2B-220DF9E78D70.jpg"/>
              <p:cNvPicPr>
                <a:picLocks noChangeAspect="1"/>
              </p:cNvPicPr>
              <p:nvPr/>
            </p:nvPicPr>
            <p:blipFill>
              <a:blip r:embed="rId7">
                <a:grayscl/>
                <a:extLst>
                  <a:ext uri="{28A0092B-C50C-407E-A947-70E740481C1C}">
                    <a14:useLocalDpi xmlns:a14="http://schemas.microsoft.com/office/drawing/2010/main" val="0"/>
                  </a:ext>
                </a:extLst>
              </a:blip>
              <a:srcRect l="22667" r="29236"/>
              <a:stretch>
                <a:fillRect/>
              </a:stretch>
            </p:blipFill>
            <p:spPr>
              <a:xfrm>
                <a:off x="2244722" y="2810593"/>
                <a:ext cx="1052086" cy="1640542"/>
              </a:xfrm>
              <a:prstGeom prst="rect">
                <a:avLst/>
              </a:prstGeom>
              <a:grpFill/>
            </p:spPr>
          </p:pic>
          <p:cxnSp>
            <p:nvCxnSpPr>
              <p:cNvPr id="13" name="Straight Connector 12"/>
              <p:cNvCxnSpPr/>
              <p:nvPr/>
            </p:nvCxnSpPr>
            <p:spPr>
              <a:xfrm rot="5400000">
                <a:off x="928363" y="2804477"/>
                <a:ext cx="545199" cy="357531"/>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75612" y="2695495"/>
                <a:ext cx="323462" cy="251759"/>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05055" y="4431612"/>
                <a:ext cx="329125" cy="281243"/>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878943" y="3609967"/>
                <a:ext cx="1971917" cy="309604"/>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275835" y="4376313"/>
                <a:ext cx="339045" cy="374415"/>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175612" y="5316448"/>
                <a:ext cx="551737" cy="456919"/>
              </a:xfrm>
              <a:prstGeom prst="line">
                <a:avLst/>
              </a:prstGeom>
              <a:grpFill/>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Cloud 6"/>
            <p:cNvSpPr/>
            <p:nvPr/>
          </p:nvSpPr>
          <p:spPr>
            <a:xfrm rot="5903019">
              <a:off x="6065780" y="2947454"/>
              <a:ext cx="2332100" cy="2069621"/>
            </a:xfrm>
            <a:prstGeom prst="cloud">
              <a:avLst/>
            </a:prstGeom>
            <a:solidFill>
              <a:srgbClr val="FFFFFF">
                <a:alpha val="89000"/>
              </a:srgbClr>
            </a:solidFill>
            <a:ln w="38100" cap="flat" cmpd="sng" algn="ctr">
              <a:solidFill>
                <a:schemeClr val="bg1">
                  <a:lumMod val="75000"/>
                </a:schemeClr>
              </a:solidFill>
              <a:prstDash val="solid"/>
              <a:round/>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4400" dirty="0">
                <a:solidFill>
                  <a:schemeClr val="tx1"/>
                </a:solidFill>
              </a:endParaRPr>
            </a:p>
          </p:txBody>
        </p:sp>
      </p:grpSp>
      <p:sp>
        <p:nvSpPr>
          <p:cNvPr id="19" name="TextBox 18"/>
          <p:cNvSpPr txBox="1"/>
          <p:nvPr/>
        </p:nvSpPr>
        <p:spPr>
          <a:xfrm>
            <a:off x="759303" y="1972073"/>
            <a:ext cx="2131672" cy="584776"/>
          </a:xfrm>
          <a:prstGeom prst="rect">
            <a:avLst/>
          </a:prstGeom>
          <a:noFill/>
        </p:spPr>
        <p:txBody>
          <a:bodyPr wrap="square" rtlCol="0">
            <a:spAutoFit/>
          </a:bodyPr>
          <a:lstStyle/>
          <a:p>
            <a:pPr algn="ctr"/>
            <a:r>
              <a:rPr lang="en-US" sz="3200" dirty="0" smtClean="0"/>
              <a:t>Policy</a:t>
            </a:r>
            <a:endParaRPr lang="en-US" sz="3200" dirty="0"/>
          </a:p>
        </p:txBody>
      </p:sp>
      <p:grpSp>
        <p:nvGrpSpPr>
          <p:cNvPr id="22" name="Group 21"/>
          <p:cNvGrpSpPr/>
          <p:nvPr/>
        </p:nvGrpSpPr>
        <p:grpSpPr>
          <a:xfrm>
            <a:off x="477850" y="2519160"/>
            <a:ext cx="2857097" cy="2734200"/>
            <a:chOff x="477850" y="2519160"/>
            <a:chExt cx="2857097" cy="2734200"/>
          </a:xfrm>
        </p:grpSpPr>
        <p:sp>
          <p:nvSpPr>
            <p:cNvPr id="20" name="Card 19"/>
            <p:cNvSpPr/>
            <p:nvPr/>
          </p:nvSpPr>
          <p:spPr>
            <a:xfrm>
              <a:off x="477850" y="2519160"/>
              <a:ext cx="2704329" cy="2734200"/>
            </a:xfrm>
            <a:prstGeom prst="flowChartPunchedCard">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98500" y="3108345"/>
              <a:ext cx="2836447" cy="1708160"/>
            </a:xfrm>
            <a:prstGeom prst="rect">
              <a:avLst/>
            </a:prstGeom>
            <a:noFill/>
          </p:spPr>
          <p:txBody>
            <a:bodyPr wrap="square" rtlCol="0">
              <a:spAutoFit/>
            </a:bodyPr>
            <a:lstStyle/>
            <a:p>
              <a:pPr marL="176213" indent="-176213">
                <a:buFont typeface="Arial"/>
                <a:buChar char="•"/>
              </a:pPr>
              <a:r>
                <a:rPr lang="en-US" sz="2100" dirty="0" smtClean="0">
                  <a:solidFill>
                    <a:srgbClr val="DFDFDF"/>
                  </a:solidFill>
                </a:rPr>
                <a:t>isolate groups A + B</a:t>
              </a:r>
            </a:p>
            <a:p>
              <a:pPr marL="176213" indent="-176213">
                <a:buFont typeface="Arial"/>
                <a:buChar char="•"/>
              </a:pPr>
              <a:r>
                <a:rPr lang="en-US" sz="2100" dirty="0" smtClean="0">
                  <a:solidFill>
                    <a:srgbClr val="DFDFDF"/>
                  </a:solidFill>
                </a:rPr>
                <a:t>route guest traffic to  an HTTP proxy</a:t>
              </a:r>
            </a:p>
            <a:p>
              <a:pPr marL="176213" indent="-176213">
                <a:buFont typeface="Arial"/>
                <a:buChar char="•"/>
              </a:pPr>
              <a:r>
                <a:rPr lang="en-US" sz="2100" dirty="0" smtClean="0">
                  <a:solidFill>
                    <a:srgbClr val="DFDFDF"/>
                  </a:solidFill>
                </a:rPr>
                <a:t>block a list of virus-infected hosts</a:t>
              </a:r>
              <a:endParaRPr lang="en-US" sz="2100" dirty="0">
                <a:solidFill>
                  <a:srgbClr val="DFDFDF"/>
                </a:solidFill>
              </a:endParaRPr>
            </a:p>
          </p:txBody>
        </p:sp>
      </p:grpSp>
      <p:sp>
        <p:nvSpPr>
          <p:cNvPr id="30" name="TextBox 29"/>
          <p:cNvSpPr txBox="1"/>
          <p:nvPr/>
        </p:nvSpPr>
        <p:spPr>
          <a:xfrm>
            <a:off x="0" y="1037410"/>
            <a:ext cx="9144000" cy="793729"/>
          </a:xfrm>
          <a:prstGeom prst="rect">
            <a:avLst/>
          </a:prstGeom>
          <a:solidFill>
            <a:srgbClr val="FF0000"/>
          </a:solidFill>
        </p:spPr>
        <p:txBody>
          <a:bodyPr wrap="square" rtlCol="0" anchor="ctr">
            <a:noAutofit/>
          </a:bodyPr>
          <a:lstStyle/>
          <a:p>
            <a:pPr algn="ctr"/>
            <a:r>
              <a:rPr lang="en-US" sz="3600" dirty="0" smtClean="0"/>
              <a:t>Possible in Software-Defined Networks</a:t>
            </a:r>
            <a:endParaRPr lang="en-US" sz="1200" dirty="0"/>
          </a:p>
        </p:txBody>
      </p:sp>
      <p:grpSp>
        <p:nvGrpSpPr>
          <p:cNvPr id="25" name="Group 24"/>
          <p:cNvGrpSpPr/>
          <p:nvPr/>
        </p:nvGrpSpPr>
        <p:grpSpPr>
          <a:xfrm>
            <a:off x="3569451" y="1691579"/>
            <a:ext cx="1886325" cy="1416762"/>
            <a:chOff x="4895994" y="3830295"/>
            <a:chExt cx="481149" cy="348980"/>
          </a:xfrm>
        </p:grpSpPr>
        <p:sp>
          <p:nvSpPr>
            <p:cNvPr id="26" name="TextBox 25"/>
            <p:cNvSpPr txBox="1"/>
            <p:nvPr/>
          </p:nvSpPr>
          <p:spPr>
            <a:xfrm>
              <a:off x="4905691" y="3929095"/>
              <a:ext cx="471452" cy="250180"/>
            </a:xfrm>
            <a:prstGeom prst="rect">
              <a:avLst/>
            </a:prstGeom>
            <a:noFill/>
          </p:spPr>
          <p:txBody>
            <a:bodyPr wrap="square" rtlCol="0">
              <a:spAutoFit/>
            </a:bodyPr>
            <a:lstStyle/>
            <a:p>
              <a:pPr algn="ctr"/>
              <a:r>
                <a:rPr lang="en-US" sz="6000" dirty="0" smtClean="0">
                  <a:latin typeface="Helvetica"/>
                  <a:cs typeface="Helvetica"/>
                </a:rPr>
                <a:t>~</a:t>
              </a:r>
            </a:p>
          </p:txBody>
        </p:sp>
        <p:sp>
          <p:nvSpPr>
            <p:cNvPr id="27" name="Rectangle 26"/>
            <p:cNvSpPr/>
            <p:nvPr/>
          </p:nvSpPr>
          <p:spPr>
            <a:xfrm>
              <a:off x="4895994" y="3830295"/>
              <a:ext cx="480790" cy="272924"/>
            </a:xfrm>
            <a:prstGeom prst="rect">
              <a:avLst/>
            </a:prstGeom>
          </p:spPr>
          <p:txBody>
            <a:bodyPr wrap="square">
              <a:spAutoFit/>
            </a:bodyPr>
            <a:lstStyle/>
            <a:p>
              <a:pPr algn="ctr"/>
              <a:r>
                <a:rPr lang="en-US" sz="6600" dirty="0" smtClean="0">
                  <a:latin typeface="Helvetica"/>
                  <a:cs typeface="Helvetica"/>
                </a:rPr>
                <a:t>?</a:t>
              </a:r>
              <a:endParaRPr lang="en-US" sz="6600" dirty="0"/>
            </a:p>
          </p:txBody>
        </p:sp>
      </p:grpSp>
      <p:sp>
        <p:nvSpPr>
          <p:cNvPr id="32" name="TextBox 31"/>
          <p:cNvSpPr txBox="1"/>
          <p:nvPr/>
        </p:nvSpPr>
        <p:spPr>
          <a:xfrm>
            <a:off x="291686" y="5193950"/>
            <a:ext cx="8559845" cy="1323439"/>
          </a:xfrm>
          <a:prstGeom prst="rect">
            <a:avLst/>
          </a:prstGeom>
          <a:solidFill>
            <a:schemeClr val="bg1">
              <a:alpha val="68000"/>
            </a:schemeClr>
          </a:solidFill>
          <a:ln w="28575" cmpd="sng">
            <a:noFill/>
          </a:ln>
        </p:spPr>
        <p:txBody>
          <a:bodyPr wrap="square" rtlCol="0">
            <a:spAutoFit/>
          </a:bodyPr>
          <a:lstStyle/>
          <a:p>
            <a:r>
              <a:rPr lang="en-US" sz="3200" dirty="0" smtClean="0"/>
              <a:t>(2) Check behavior against </a:t>
            </a:r>
            <a:r>
              <a:rPr lang="en-US" sz="3200" dirty="0" smtClean="0"/>
              <a:t>policy:</a:t>
            </a:r>
            <a:endParaRPr lang="en-US" sz="3200" dirty="0" smtClean="0"/>
          </a:p>
          <a:p>
            <a:pPr marL="920750" lvl="1" indent="-177800">
              <a:buFont typeface="Arial"/>
              <a:buChar char="•"/>
            </a:pPr>
            <a:r>
              <a:rPr lang="en-US" sz="2400" dirty="0" smtClean="0"/>
              <a:t>confusing: don’t know lowest-level forwarding behavior</a:t>
            </a:r>
          </a:p>
          <a:p>
            <a:pPr marL="920750" lvl="1" indent="-177800">
              <a:buFont typeface="Arial"/>
              <a:buChar char="•"/>
            </a:pPr>
            <a:r>
              <a:rPr lang="en-US" sz="2400" dirty="0"/>
              <a:t>d</a:t>
            </a:r>
            <a:r>
              <a:rPr lang="en-US" sz="2400" dirty="0" smtClean="0"/>
              <a:t>istributed: hard to get a meaningful snapshot </a:t>
            </a:r>
          </a:p>
        </p:txBody>
      </p:sp>
      <p:sp>
        <p:nvSpPr>
          <p:cNvPr id="28" name="TextBox 27"/>
          <p:cNvSpPr txBox="1"/>
          <p:nvPr/>
        </p:nvSpPr>
        <p:spPr>
          <a:xfrm>
            <a:off x="291686" y="2603278"/>
            <a:ext cx="8559845" cy="2185214"/>
          </a:xfrm>
          <a:prstGeom prst="rect">
            <a:avLst/>
          </a:prstGeom>
          <a:solidFill>
            <a:schemeClr val="bg1">
              <a:alpha val="68000"/>
            </a:schemeClr>
          </a:solidFill>
          <a:ln w="28575" cmpd="sng">
            <a:noFill/>
          </a:ln>
        </p:spPr>
        <p:txBody>
          <a:bodyPr wrap="square" rtlCol="0">
            <a:spAutoFit/>
          </a:bodyPr>
          <a:lstStyle/>
          <a:p>
            <a:r>
              <a:rPr lang="en-US" sz="3200" dirty="0" smtClean="0"/>
              <a:t>Two requirements.</a:t>
            </a:r>
          </a:p>
          <a:p>
            <a:pPr marL="342900" indent="-342900">
              <a:buAutoNum type="arabicParenBoth"/>
            </a:pPr>
            <a:r>
              <a:rPr lang="en-US" sz="3200" dirty="0" smtClean="0"/>
              <a:t> </a:t>
            </a:r>
            <a:r>
              <a:rPr lang="en-US" sz="3200" dirty="0" smtClean="0"/>
              <a:t>Know </a:t>
            </a:r>
            <a:r>
              <a:rPr lang="en-US" sz="3200" dirty="0" smtClean="0"/>
              <a:t>the </a:t>
            </a:r>
            <a:r>
              <a:rPr lang="en-US" sz="3200" dirty="0" smtClean="0"/>
              <a:t>intended policy:</a:t>
            </a:r>
            <a:endParaRPr lang="en-US" sz="3200" dirty="0" smtClean="0"/>
          </a:p>
          <a:p>
            <a:pPr marL="914400" lvl="1" indent="-171450">
              <a:buFont typeface="Arial"/>
              <a:buChar char="•"/>
            </a:pPr>
            <a:r>
              <a:rPr lang="en-US" sz="2400" dirty="0"/>
              <a:t>c</a:t>
            </a:r>
            <a:r>
              <a:rPr lang="en-US" sz="2400" dirty="0" smtClean="0"/>
              <a:t>onfusing: different </a:t>
            </a:r>
            <a:r>
              <a:rPr lang="en-US" sz="2400" dirty="0" err="1" smtClean="0"/>
              <a:t>config</a:t>
            </a:r>
            <a:r>
              <a:rPr lang="en-US" sz="2400" dirty="0" smtClean="0"/>
              <a:t> format for each protocol</a:t>
            </a:r>
          </a:p>
          <a:p>
            <a:pPr marL="914400" lvl="1" indent="-171450">
              <a:buFont typeface="Arial"/>
              <a:buChar char="•"/>
            </a:pPr>
            <a:r>
              <a:rPr lang="en-US" sz="2400" dirty="0"/>
              <a:t>d</a:t>
            </a:r>
            <a:r>
              <a:rPr lang="en-US" sz="2400" dirty="0" smtClean="0"/>
              <a:t>istributed: configuration spread among all </a:t>
            </a:r>
            <a:r>
              <a:rPr lang="en-US" sz="2400" dirty="0" smtClean="0"/>
              <a:t>nodes</a:t>
            </a:r>
            <a:endParaRPr lang="en-US" sz="2400" dirty="0" smtClean="0"/>
          </a:p>
          <a:p>
            <a:pPr marL="914400" lvl="1" indent="-171450">
              <a:buFont typeface="Arial"/>
              <a:buChar char="•"/>
            </a:pPr>
            <a:r>
              <a:rPr lang="en-US" sz="2400" dirty="0" smtClean="0"/>
              <a:t>hard: </a:t>
            </a:r>
            <a:r>
              <a:rPr lang="en-US" sz="2400" dirty="0"/>
              <a:t>must understand all protocols &amp; their </a:t>
            </a:r>
            <a:r>
              <a:rPr lang="en-US" sz="2400" dirty="0" smtClean="0"/>
              <a:t>interactions</a:t>
            </a:r>
            <a:endParaRPr lang="en-US" sz="3200" dirty="0"/>
          </a:p>
        </p:txBody>
      </p:sp>
      <p:sp>
        <p:nvSpPr>
          <p:cNvPr id="31" name="TextBox 30"/>
          <p:cNvSpPr txBox="1"/>
          <p:nvPr/>
        </p:nvSpPr>
        <p:spPr>
          <a:xfrm>
            <a:off x="5490429" y="5193950"/>
            <a:ext cx="4000188" cy="584776"/>
          </a:xfrm>
          <a:prstGeom prst="rect">
            <a:avLst/>
          </a:prstGeom>
          <a:noFill/>
        </p:spPr>
        <p:txBody>
          <a:bodyPr wrap="square" rtlCol="0">
            <a:spAutoFit/>
          </a:bodyPr>
          <a:lstStyle/>
          <a:p>
            <a:pPr algn="ctr"/>
            <a:r>
              <a:rPr lang="en-US" sz="3200" b="1" dirty="0">
                <a:solidFill>
                  <a:srgbClr val="FF0000"/>
                </a:solidFill>
              </a:rPr>
              <a:t>d</a:t>
            </a:r>
            <a:r>
              <a:rPr lang="en-US" sz="3200" b="1" dirty="0" smtClean="0">
                <a:solidFill>
                  <a:srgbClr val="FF0000"/>
                </a:solidFill>
              </a:rPr>
              <a:t>irectly accessible</a:t>
            </a:r>
            <a:endParaRPr lang="en-US" sz="3200" b="1" dirty="0">
              <a:solidFill>
                <a:srgbClr val="FF0000"/>
              </a:solidFill>
            </a:endParaRPr>
          </a:p>
        </p:txBody>
      </p:sp>
      <p:sp>
        <p:nvSpPr>
          <p:cNvPr id="29" name="TextBox 28"/>
          <p:cNvSpPr txBox="1"/>
          <p:nvPr/>
        </p:nvSpPr>
        <p:spPr>
          <a:xfrm>
            <a:off x="4836356" y="3091688"/>
            <a:ext cx="4000188" cy="584776"/>
          </a:xfrm>
          <a:prstGeom prst="rect">
            <a:avLst/>
          </a:prstGeom>
          <a:noFill/>
        </p:spPr>
        <p:txBody>
          <a:bodyPr wrap="square" rtlCol="0">
            <a:spAutoFit/>
          </a:bodyPr>
          <a:lstStyle/>
          <a:p>
            <a:pPr algn="ctr"/>
            <a:r>
              <a:rPr lang="en-US" sz="3200" b="1" dirty="0">
                <a:solidFill>
                  <a:srgbClr val="FF0000"/>
                </a:solidFill>
              </a:rPr>
              <a:t>d</a:t>
            </a:r>
            <a:r>
              <a:rPr lang="en-US" sz="3200" b="1" dirty="0" smtClean="0">
                <a:solidFill>
                  <a:srgbClr val="FF0000"/>
                </a:solidFill>
              </a:rPr>
              <a:t>irectly provided</a:t>
            </a:r>
            <a:endParaRPr lang="en-US" sz="3200" b="1" dirty="0">
              <a:solidFill>
                <a:srgbClr val="FF0000"/>
              </a:solidFill>
            </a:endParaRPr>
          </a:p>
        </p:txBody>
      </p:sp>
      <p:grpSp>
        <p:nvGrpSpPr>
          <p:cNvPr id="42" name="Group 41"/>
          <p:cNvGrpSpPr/>
          <p:nvPr/>
        </p:nvGrpSpPr>
        <p:grpSpPr>
          <a:xfrm>
            <a:off x="5975684" y="3579310"/>
            <a:ext cx="2750459" cy="461665"/>
            <a:chOff x="5975684" y="3579310"/>
            <a:chExt cx="2750459" cy="461665"/>
          </a:xfrm>
        </p:grpSpPr>
        <p:cxnSp>
          <p:nvCxnSpPr>
            <p:cNvPr id="23" name="Straight Connector 22"/>
            <p:cNvCxnSpPr/>
            <p:nvPr/>
          </p:nvCxnSpPr>
          <p:spPr>
            <a:xfrm flipH="1">
              <a:off x="5975684" y="3836737"/>
              <a:ext cx="1599198" cy="1336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697916" y="3579310"/>
              <a:ext cx="1028227" cy="461665"/>
            </a:xfrm>
            <a:prstGeom prst="rect">
              <a:avLst/>
            </a:prstGeom>
            <a:noFill/>
          </p:spPr>
          <p:txBody>
            <a:bodyPr wrap="square" rtlCol="0">
              <a:spAutoFit/>
            </a:bodyPr>
            <a:lstStyle/>
            <a:p>
              <a:r>
                <a:rPr lang="en-US" sz="2400" dirty="0" smtClean="0">
                  <a:solidFill>
                    <a:srgbClr val="FF0000"/>
                  </a:solidFill>
                </a:rPr>
                <a:t>app</a:t>
              </a:r>
              <a:endParaRPr lang="en-US" sz="2400" dirty="0">
                <a:solidFill>
                  <a:srgbClr val="FF0000"/>
                </a:solidFill>
              </a:endParaRPr>
            </a:p>
          </p:txBody>
        </p:sp>
      </p:grpSp>
      <p:grpSp>
        <p:nvGrpSpPr>
          <p:cNvPr id="43" name="Group 42"/>
          <p:cNvGrpSpPr/>
          <p:nvPr/>
        </p:nvGrpSpPr>
        <p:grpSpPr>
          <a:xfrm>
            <a:off x="6301078" y="3908502"/>
            <a:ext cx="3075340" cy="461665"/>
            <a:chOff x="6301078" y="3908502"/>
            <a:chExt cx="3075340" cy="461665"/>
          </a:xfrm>
        </p:grpSpPr>
        <p:cxnSp>
          <p:nvCxnSpPr>
            <p:cNvPr id="34" name="Straight Connector 33"/>
            <p:cNvCxnSpPr/>
            <p:nvPr/>
          </p:nvCxnSpPr>
          <p:spPr>
            <a:xfrm flipH="1">
              <a:off x="6301078" y="4195980"/>
              <a:ext cx="1189445" cy="2103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428588" y="3908502"/>
              <a:ext cx="1947830" cy="461665"/>
            </a:xfrm>
            <a:prstGeom prst="rect">
              <a:avLst/>
            </a:prstGeom>
            <a:noFill/>
          </p:spPr>
          <p:txBody>
            <a:bodyPr wrap="square" rtlCol="0">
              <a:spAutoFit/>
            </a:bodyPr>
            <a:lstStyle/>
            <a:p>
              <a:r>
                <a:rPr lang="en-US" sz="2400" dirty="0">
                  <a:solidFill>
                    <a:srgbClr val="FF0000"/>
                  </a:solidFill>
                </a:rPr>
                <a:t>f</a:t>
              </a:r>
              <a:r>
                <a:rPr lang="en-US" sz="2400" dirty="0" smtClean="0">
                  <a:solidFill>
                    <a:srgbClr val="FF0000"/>
                  </a:solidFill>
                </a:rPr>
                <a:t>ewer nodes</a:t>
              </a:r>
              <a:endParaRPr lang="en-US" sz="2400" dirty="0">
                <a:solidFill>
                  <a:srgbClr val="FF0000"/>
                </a:solidFill>
              </a:endParaRPr>
            </a:p>
          </p:txBody>
        </p:sp>
      </p:grpSp>
      <p:cxnSp>
        <p:nvCxnSpPr>
          <p:cNvPr id="37" name="Straight Connector 36"/>
          <p:cNvCxnSpPr/>
          <p:nvPr/>
        </p:nvCxnSpPr>
        <p:spPr>
          <a:xfrm flipH="1">
            <a:off x="1256714" y="4566692"/>
            <a:ext cx="7002380" cy="2103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1256714" y="5945118"/>
            <a:ext cx="7002380" cy="2103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1213324" y="6328249"/>
            <a:ext cx="5794169" cy="2103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095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mpd="sng">
          <a:solidFill>
            <a:srgbClr val="FF0000"/>
          </a:solidFill>
        </a:ln>
        <a:effectLst/>
      </a:spPr>
      <a:bodyPr rtlCol="0" anchor="ctr"/>
      <a:lstStyle>
        <a:defPPr algn="ctr">
          <a:defRPr>
            <a:solidFill>
              <a:srgbClr val="FF0000"/>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8853</TotalTime>
  <Words>3162</Words>
  <Application>Microsoft Macintosh PowerPoint</Application>
  <PresentationFormat>On-screen Show (4:3)</PresentationFormat>
  <Paragraphs>426</Paragraphs>
  <Slides>19</Slides>
  <Notes>16</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Leveraging SDN Layering to Systematically Troubleshoot Networks</vt:lpstr>
      <vt:lpstr>PowerPoint Presentation</vt:lpstr>
      <vt:lpstr>PowerPoint Presentation</vt:lpstr>
      <vt:lpstr>How to automate troubleshooting?</vt:lpstr>
      <vt:lpstr>Control-Plane Layering in SDN</vt:lpstr>
      <vt:lpstr>Systematically Troubleshooting an SDN</vt:lpstr>
      <vt:lpstr>Phase 1: Localizing to a code layer</vt:lpstr>
      <vt:lpstr>Phase 1: Localizing to a code layer</vt:lpstr>
      <vt:lpstr>How to automate troubleshooting?</vt:lpstr>
      <vt:lpstr>Takeways</vt:lpstr>
      <vt:lpstr>Leverage the layers in SDN. </vt:lpstr>
      <vt:lpstr>How is this different than general distributed systems debugging? </vt:lpstr>
      <vt:lpstr>Limitations</vt:lpstr>
      <vt:lpstr>Plenty of Opportunities Remain</vt:lpstr>
      <vt:lpstr>Plenty of Opportunities Remain</vt:lpstr>
      <vt:lpstr>Plenty of Opportunities Remain</vt:lpstr>
      <vt:lpstr>Isn’t this unnecessary with consistency primitives/languages/etc?</vt:lpstr>
      <vt:lpstr>What’s novel about this work? </vt:lpstr>
      <vt:lpstr>Control-Plane Layering in SDN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SDN Layering to Systematically Troubleshoot Networks</dc:title>
  <dc:creator>Brandon Heller</dc:creator>
  <cp:lastModifiedBy>Brandon Heller</cp:lastModifiedBy>
  <cp:revision>139</cp:revision>
  <cp:lastPrinted>2013-08-16T02:14:47Z</cp:lastPrinted>
  <dcterms:created xsi:type="dcterms:W3CDTF">2013-07-29T19:57:14Z</dcterms:created>
  <dcterms:modified xsi:type="dcterms:W3CDTF">2013-08-16T02:22:01Z</dcterms:modified>
</cp:coreProperties>
</file>